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56" r:id="rId2"/>
    <p:sldId id="268" r:id="rId3"/>
    <p:sldId id="284" r:id="rId4"/>
    <p:sldId id="257" r:id="rId5"/>
    <p:sldId id="286" r:id="rId6"/>
    <p:sldId id="258" r:id="rId7"/>
    <p:sldId id="285" r:id="rId8"/>
    <p:sldId id="327" r:id="rId9"/>
    <p:sldId id="259" r:id="rId10"/>
    <p:sldId id="260" r:id="rId11"/>
    <p:sldId id="261" r:id="rId12"/>
    <p:sldId id="265" r:id="rId13"/>
    <p:sldId id="266" r:id="rId14"/>
    <p:sldId id="328" r:id="rId15"/>
    <p:sldId id="262" r:id="rId16"/>
    <p:sldId id="263" r:id="rId17"/>
    <p:sldId id="267" r:id="rId18"/>
    <p:sldId id="270" r:id="rId19"/>
    <p:sldId id="271" r:id="rId20"/>
    <p:sldId id="281" r:id="rId21"/>
    <p:sldId id="283" r:id="rId22"/>
    <p:sldId id="264" r:id="rId23"/>
    <p:sldId id="287" r:id="rId24"/>
    <p:sldId id="288" r:id="rId25"/>
    <p:sldId id="289" r:id="rId26"/>
    <p:sldId id="290" r:id="rId27"/>
    <p:sldId id="291" r:id="rId28"/>
    <p:sldId id="292" r:id="rId29"/>
    <p:sldId id="294" r:id="rId30"/>
    <p:sldId id="295" r:id="rId31"/>
    <p:sldId id="296" r:id="rId32"/>
    <p:sldId id="298" r:id="rId33"/>
    <p:sldId id="297" r:id="rId34"/>
    <p:sldId id="299" r:id="rId35"/>
    <p:sldId id="300" r:id="rId36"/>
    <p:sldId id="331" r:id="rId37"/>
    <p:sldId id="333" r:id="rId38"/>
    <p:sldId id="334" r:id="rId39"/>
    <p:sldId id="335" r:id="rId40"/>
    <p:sldId id="301" r:id="rId41"/>
    <p:sldId id="336" r:id="rId42"/>
    <p:sldId id="302" r:id="rId43"/>
    <p:sldId id="308" r:id="rId44"/>
    <p:sldId id="303" r:id="rId45"/>
    <p:sldId id="304" r:id="rId46"/>
    <p:sldId id="305" r:id="rId47"/>
    <p:sldId id="309" r:id="rId48"/>
    <p:sldId id="307"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30" r:id="rId6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8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12D2F-F0F6-420E-BA60-C94B1E4BCF36}" type="datetimeFigureOut">
              <a:rPr lang="fr-FR" smtClean="0"/>
              <a:t>26/02/2026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E3433-4BAC-433A-AC64-6A2A8F8B9552}" type="slidenum">
              <a:rPr lang="fr-FR" smtClean="0"/>
              <a:t>‹N°›</a:t>
            </a:fld>
            <a:endParaRPr lang="fr-FR"/>
          </a:p>
        </p:txBody>
      </p:sp>
    </p:spTree>
    <p:extLst>
      <p:ext uri="{BB962C8B-B14F-4D97-AF65-F5344CB8AC3E}">
        <p14:creationId xmlns:p14="http://schemas.microsoft.com/office/powerpoint/2010/main" val="38839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Ministère des Finances, “Aperçu général sur la Fiscalité”
- Jibaya.tn, recuels des codes (IRPP/IS, TVA)
- Douane tunisienne, Tarif Web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fr-FR"/>
              <a:t>Modifiez le style du titre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47059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fr-FR"/>
              <a:t>Modifiez le style du titre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284966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fr-FR"/>
              <a:t>Modifiez le style du titre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44077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fr-FR"/>
              <a:t>Modifiez le style du titre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248569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fr-FR"/>
              <a:t>Modifiez le style du titre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252499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fr-FR"/>
              <a:t>Modifiez le style du titre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70969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fr-FR"/>
              <a:t>Modifiez le style du titre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dirty="0"/>
              <a:t>Cliquez sur l'icône pour ajouter une image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dirty="0"/>
              <a:t>Cliquez sur l'icône pour ajouter une image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417649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91278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4801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0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411831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fr-FR"/>
              <a:t>Modifiez le style du titre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896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84887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80634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106136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75879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fr-FR"/>
              <a:t>Modifiez le style du titre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55841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fr-FR"/>
              <a:t>Modifiez le style du titre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D085-E8A6-8845-BD4E-CB4CCA059FC4}" type="datetimeFigureOut">
              <a:rPr lang="en-US" smtClean="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59521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2/26/2026</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C1FF6DA9-008F-8B48-92A6-B652298478BF}" type="slidenum">
              <a:rPr lang="en-US" smtClean="0"/>
              <a:t>‹N°›</a:t>
            </a:fld>
            <a:endParaRPr lang="en-US" dirty="0"/>
          </a:p>
        </p:txBody>
      </p:sp>
    </p:spTree>
    <p:extLst>
      <p:ext uri="{BB962C8B-B14F-4D97-AF65-F5344CB8AC3E}">
        <p14:creationId xmlns:p14="http://schemas.microsoft.com/office/powerpoint/2010/main" val="11540043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finances.gov.tn/fr/structures-du-ministere/la-direction-generale-des-impo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FR" sz="4400" dirty="0"/>
              <a:t>Justice fiscale pour une croissance inclusive</a:t>
            </a:r>
            <a:br>
              <a:rPr lang="fr-FR" dirty="0"/>
            </a:br>
            <a:r>
              <a:rPr lang="fr-FR" dirty="0"/>
              <a:t> </a:t>
            </a:r>
            <a:endParaRPr dirty="0"/>
          </a:p>
        </p:txBody>
      </p:sp>
      <p:sp>
        <p:nvSpPr>
          <p:cNvPr id="3" name="Subtitle 2"/>
          <p:cNvSpPr>
            <a:spLocks noGrp="1"/>
          </p:cNvSpPr>
          <p:nvPr>
            <p:ph type="subTitle" idx="1"/>
          </p:nvPr>
        </p:nvSpPr>
        <p:spPr/>
        <p:txBody>
          <a:bodyPr>
            <a:normAutofit fontScale="92500" lnSpcReduction="20000"/>
          </a:bodyPr>
          <a:lstStyle/>
          <a:p>
            <a:pPr algn="ctr"/>
            <a:r>
              <a:rPr lang="en-US" sz="1400" b="1" dirty="0"/>
              <a:t>Young Civil Society Leadership Program (YCSLP) - </a:t>
            </a:r>
            <a:r>
              <a:rPr lang="en-US" sz="1400" b="1" dirty="0" err="1"/>
              <a:t>Fondation</a:t>
            </a:r>
            <a:r>
              <a:rPr lang="en-US" sz="1400" b="1" dirty="0"/>
              <a:t> Anna Lindh</a:t>
            </a:r>
          </a:p>
          <a:p>
            <a:pPr algn="ctr"/>
            <a:r>
              <a:rPr lang="en-US" sz="1400" b="1" dirty="0"/>
              <a:t>PR Imen Ben </a:t>
            </a:r>
            <a:r>
              <a:rPr lang="en-US" sz="1400" b="1" dirty="0" err="1"/>
              <a:t>rejeb</a:t>
            </a:r>
            <a:r>
              <a:rPr lang="en-US" sz="1400" b="1" dirty="0"/>
              <a:t>/ </a:t>
            </a:r>
            <a:r>
              <a:rPr lang="en-US" sz="1400" b="1" dirty="0" err="1"/>
              <a:t>Ichrak</a:t>
            </a:r>
            <a:r>
              <a:rPr lang="en-US" sz="1400" b="1" dirty="0"/>
              <a:t> </a:t>
            </a:r>
            <a:r>
              <a:rPr lang="en-US" sz="1400" b="1" dirty="0" err="1"/>
              <a:t>Chihaoui</a:t>
            </a:r>
            <a:endParaRPr lang="en-US" sz="1400" b="1" dirty="0"/>
          </a:p>
          <a:p>
            <a:pPr algn="ctr"/>
            <a:r>
              <a:rPr lang="fr-FR" sz="1400" b="1" dirty="0"/>
              <a:t>Le 25 et 26 </a:t>
            </a:r>
            <a:r>
              <a:rPr lang="fr-FR" sz="1400" b="1" dirty="0" err="1"/>
              <a:t>fevrier</a:t>
            </a:r>
            <a:r>
              <a:rPr lang="fr-FR" sz="1400" b="1" dirty="0"/>
              <a:t> 2026- </a:t>
            </a:r>
            <a:r>
              <a:rPr lang="fr-FR" sz="1400" b="1" dirty="0" err="1"/>
              <a:t>tunis</a:t>
            </a:r>
            <a:endParaRPr lang="fr-FR"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dirty="0">
                <a:solidFill>
                  <a:srgbClr val="FF0000"/>
                </a:solidFill>
              </a:rPr>
              <a:t>Importance de l</a:t>
            </a:r>
            <a:r>
              <a:rPr lang="fr-FR" b="1" dirty="0">
                <a:solidFill>
                  <a:srgbClr val="FF0000"/>
                </a:solidFill>
              </a:rPr>
              <a:t>’impôt</a:t>
            </a:r>
            <a:r>
              <a:rPr b="1" dirty="0">
                <a:solidFill>
                  <a:srgbClr val="FF0000"/>
                </a:solidFill>
              </a:rPr>
              <a:t> (I): </a:t>
            </a:r>
            <a:br>
              <a:rPr lang="fr-FR" b="1" dirty="0">
                <a:solidFill>
                  <a:srgbClr val="FF0000"/>
                </a:solidFill>
              </a:rPr>
            </a:br>
            <a:r>
              <a:rPr b="1" dirty="0">
                <a:solidFill>
                  <a:srgbClr val="FF0000"/>
                </a:solidFill>
              </a:rPr>
              <a:t>3 </a:t>
            </a:r>
            <a:r>
              <a:rPr b="1" dirty="0" err="1">
                <a:solidFill>
                  <a:srgbClr val="FF0000"/>
                </a:solidFill>
              </a:rPr>
              <a:t>niveaux</a:t>
            </a:r>
            <a:endParaRPr b="1" dirty="0">
              <a:solidFill>
                <a:srgbClr val="FF0000"/>
              </a:solidFill>
            </a:endParaRPr>
          </a:p>
        </p:txBody>
      </p:sp>
      <p:sp>
        <p:nvSpPr>
          <p:cNvPr id="3" name="Content Placeholder 2"/>
          <p:cNvSpPr>
            <a:spLocks noGrp="1"/>
          </p:cNvSpPr>
          <p:nvPr>
            <p:ph idx="1"/>
          </p:nvPr>
        </p:nvSpPr>
        <p:spPr/>
        <p:txBody>
          <a:bodyPr>
            <a:normAutofit/>
          </a:bodyPr>
          <a:lstStyle/>
          <a:p>
            <a:pPr>
              <a:defRPr sz="2000"/>
            </a:pPr>
            <a:r>
              <a:rPr sz="3200" dirty="0"/>
              <a:t>Finances </a:t>
            </a:r>
            <a:r>
              <a:rPr sz="3200" dirty="0" err="1"/>
              <a:t>publiques</a:t>
            </a:r>
            <a:r>
              <a:rPr sz="3200" dirty="0"/>
              <a:t>: </a:t>
            </a:r>
            <a:r>
              <a:rPr sz="3200" dirty="0" err="1"/>
              <a:t>capacité</a:t>
            </a:r>
            <a:r>
              <a:rPr sz="3200" dirty="0"/>
              <a:t> de </a:t>
            </a:r>
            <a:r>
              <a:rPr sz="3200" dirty="0" err="1"/>
              <a:t>l’État</a:t>
            </a:r>
            <a:r>
              <a:rPr sz="3200" dirty="0"/>
              <a:t> à </a:t>
            </a:r>
            <a:r>
              <a:rPr sz="3200" dirty="0" err="1"/>
              <a:t>fonctionner</a:t>
            </a:r>
            <a:r>
              <a:rPr sz="3200" dirty="0"/>
              <a:t> et </a:t>
            </a:r>
            <a:r>
              <a:rPr sz="3200" dirty="0" err="1"/>
              <a:t>investir</a:t>
            </a:r>
            <a:endParaRPr sz="3200" dirty="0"/>
          </a:p>
          <a:p>
            <a:pPr>
              <a:defRPr sz="2000"/>
            </a:pPr>
            <a:r>
              <a:rPr sz="3200" dirty="0" err="1"/>
              <a:t>Citoyens</a:t>
            </a:r>
            <a:r>
              <a:rPr sz="3200" dirty="0"/>
              <a:t>: contribution et </a:t>
            </a:r>
            <a:r>
              <a:rPr sz="3200" dirty="0" err="1"/>
              <a:t>contreparties</a:t>
            </a:r>
            <a:r>
              <a:rPr sz="3200" dirty="0"/>
              <a:t> via les services publics</a:t>
            </a:r>
          </a:p>
          <a:p>
            <a:pPr>
              <a:defRPr sz="2000"/>
            </a:pPr>
            <a:r>
              <a:rPr sz="3200" dirty="0" err="1"/>
              <a:t>Entreprises</a:t>
            </a:r>
            <a:r>
              <a:rPr sz="3200" dirty="0"/>
              <a:t>: </a:t>
            </a:r>
            <a:r>
              <a:rPr sz="3200" dirty="0" err="1"/>
              <a:t>coût</a:t>
            </a:r>
            <a:r>
              <a:rPr sz="3200" dirty="0"/>
              <a:t>, </a:t>
            </a:r>
            <a:r>
              <a:rPr sz="3200" dirty="0" err="1"/>
              <a:t>collecte</a:t>
            </a:r>
            <a:r>
              <a:rPr sz="3200" dirty="0"/>
              <a:t>, </a:t>
            </a:r>
            <a:r>
              <a:rPr sz="3200" dirty="0" err="1"/>
              <a:t>compétitivité</a:t>
            </a:r>
            <a:r>
              <a:rPr sz="3200" dirty="0"/>
              <a:t>, </a:t>
            </a:r>
            <a:r>
              <a:rPr sz="3200" dirty="0" err="1"/>
              <a:t>conformité</a:t>
            </a:r>
            <a:r>
              <a:rPr sz="3200" dirty="0"/>
              <a:t> et </a:t>
            </a:r>
            <a:r>
              <a:rPr sz="3200" dirty="0" err="1"/>
              <a:t>optimisation</a:t>
            </a:r>
            <a:endParaRP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dirty="0">
                <a:solidFill>
                  <a:srgbClr val="FF0000"/>
                </a:solidFill>
              </a:rPr>
              <a:t>1) Finances </a:t>
            </a:r>
            <a:r>
              <a:rPr sz="3200" dirty="0" err="1">
                <a:solidFill>
                  <a:srgbClr val="FF0000"/>
                </a:solidFill>
              </a:rPr>
              <a:t>publiques</a:t>
            </a:r>
            <a:r>
              <a:rPr sz="3200" dirty="0">
                <a:solidFill>
                  <a:srgbClr val="FF0000"/>
                </a:solidFill>
              </a:rPr>
              <a:t>, la </a:t>
            </a:r>
            <a:r>
              <a:rPr sz="3200" dirty="0" err="1">
                <a:solidFill>
                  <a:srgbClr val="FF0000"/>
                </a:solidFill>
              </a:rPr>
              <a:t>fiscalité</a:t>
            </a:r>
            <a:r>
              <a:rPr sz="3200" dirty="0">
                <a:solidFill>
                  <a:srgbClr val="FF0000"/>
                </a:solidFill>
              </a:rPr>
              <a:t> </a:t>
            </a:r>
            <a:r>
              <a:rPr sz="3200" dirty="0" err="1">
                <a:solidFill>
                  <a:srgbClr val="FF0000"/>
                </a:solidFill>
              </a:rPr>
              <a:t>comme</a:t>
            </a:r>
            <a:r>
              <a:rPr sz="3200" dirty="0">
                <a:solidFill>
                  <a:srgbClr val="FF0000"/>
                </a:solidFill>
              </a:rPr>
              <a:t> </a:t>
            </a:r>
            <a:r>
              <a:rPr sz="3200" dirty="0" err="1">
                <a:solidFill>
                  <a:srgbClr val="FF0000"/>
                </a:solidFill>
              </a:rPr>
              <a:t>colonne</a:t>
            </a:r>
            <a:r>
              <a:rPr sz="3200" dirty="0">
                <a:solidFill>
                  <a:srgbClr val="FF0000"/>
                </a:solidFill>
              </a:rPr>
              <a:t> </a:t>
            </a:r>
            <a:r>
              <a:rPr sz="3200" dirty="0" err="1">
                <a:solidFill>
                  <a:srgbClr val="FF0000"/>
                </a:solidFill>
              </a:rPr>
              <a:t>vertébrale</a:t>
            </a:r>
            <a:endParaRPr sz="3200" dirty="0">
              <a:solidFill>
                <a:srgbClr val="FF0000"/>
              </a:solidFill>
            </a:endParaRPr>
          </a:p>
        </p:txBody>
      </p:sp>
      <p:sp>
        <p:nvSpPr>
          <p:cNvPr id="3" name="Content Placeholder 2"/>
          <p:cNvSpPr>
            <a:spLocks noGrp="1"/>
          </p:cNvSpPr>
          <p:nvPr>
            <p:ph idx="1"/>
          </p:nvPr>
        </p:nvSpPr>
        <p:spPr/>
        <p:txBody>
          <a:bodyPr/>
          <a:lstStyle/>
          <a:p>
            <a:pPr>
              <a:defRPr sz="2000"/>
            </a:pPr>
            <a:r>
              <a:rPr dirty="0"/>
              <a:t>Finances </a:t>
            </a:r>
            <a:r>
              <a:rPr dirty="0" err="1"/>
              <a:t>publiques</a:t>
            </a:r>
            <a:r>
              <a:rPr dirty="0"/>
              <a:t>: budget de </a:t>
            </a:r>
            <a:r>
              <a:rPr dirty="0" err="1"/>
              <a:t>l’État</a:t>
            </a:r>
            <a:r>
              <a:rPr dirty="0"/>
              <a:t>, </a:t>
            </a:r>
            <a:r>
              <a:rPr dirty="0" err="1"/>
              <a:t>ressources</a:t>
            </a:r>
            <a:r>
              <a:rPr dirty="0"/>
              <a:t> et </a:t>
            </a:r>
            <a:r>
              <a:rPr dirty="0" err="1"/>
              <a:t>dépenses</a:t>
            </a:r>
            <a:endParaRPr dirty="0"/>
          </a:p>
          <a:p>
            <a:pPr>
              <a:defRPr sz="2000"/>
            </a:pPr>
            <a:r>
              <a:rPr dirty="0" err="1"/>
              <a:t>Financement</a:t>
            </a:r>
            <a:r>
              <a:rPr dirty="0"/>
              <a:t> des missions </a:t>
            </a:r>
            <a:r>
              <a:rPr dirty="0" err="1"/>
              <a:t>régaliennes</a:t>
            </a:r>
            <a:r>
              <a:rPr dirty="0"/>
              <a:t> et des services publics (</a:t>
            </a:r>
            <a:r>
              <a:rPr dirty="0" err="1"/>
              <a:t>défense</a:t>
            </a:r>
            <a:r>
              <a:rPr dirty="0"/>
              <a:t>, </a:t>
            </a:r>
            <a:r>
              <a:rPr dirty="0" err="1"/>
              <a:t>sécurité</a:t>
            </a:r>
            <a:r>
              <a:rPr dirty="0"/>
              <a:t>, justice, </a:t>
            </a:r>
            <a:r>
              <a:rPr dirty="0" err="1"/>
              <a:t>éducation</a:t>
            </a:r>
            <a:r>
              <a:rPr dirty="0"/>
              <a:t>, santé, infrastructures)</a:t>
            </a:r>
          </a:p>
          <a:p>
            <a:pPr>
              <a:defRPr sz="2000"/>
            </a:pPr>
            <a:r>
              <a:rPr dirty="0" err="1"/>
              <a:t>Enjeu</a:t>
            </a:r>
            <a:r>
              <a:rPr dirty="0"/>
              <a:t>: </a:t>
            </a:r>
            <a:r>
              <a:rPr dirty="0" err="1"/>
              <a:t>stabilité</a:t>
            </a:r>
            <a:r>
              <a:rPr dirty="0"/>
              <a:t> financière, </a:t>
            </a:r>
            <a:r>
              <a:rPr dirty="0" err="1"/>
              <a:t>optimisation</a:t>
            </a:r>
            <a:r>
              <a:rPr dirty="0"/>
              <a:t> des </a:t>
            </a:r>
            <a:r>
              <a:rPr dirty="0" err="1"/>
              <a:t>recettes</a:t>
            </a:r>
            <a:r>
              <a:rPr dirty="0"/>
              <a:t>, </a:t>
            </a:r>
            <a:r>
              <a:rPr dirty="0" err="1"/>
              <a:t>réduction</a:t>
            </a:r>
            <a:r>
              <a:rPr dirty="0"/>
              <a:t> de la </a:t>
            </a:r>
            <a:r>
              <a:rPr dirty="0" err="1"/>
              <a:t>dépendance</a:t>
            </a:r>
            <a:r>
              <a:rPr dirty="0"/>
              <a:t> aux </a:t>
            </a:r>
            <a:r>
              <a:rPr dirty="0" err="1"/>
              <a:t>emprunts</a:t>
            </a:r>
            <a:endParaRPr dirty="0"/>
          </a:p>
        </p:txBody>
      </p:sp>
      <p:sp>
        <p:nvSpPr>
          <p:cNvPr id="4" name="TextBox 3"/>
          <p:cNvSpPr txBox="1"/>
          <p:nvPr/>
        </p:nvSpPr>
        <p:spPr>
          <a:xfrm>
            <a:off x="548640" y="6446520"/>
            <a:ext cx="11155680" cy="320040"/>
          </a:xfrm>
          <a:prstGeom prst="rect">
            <a:avLst/>
          </a:prstGeom>
          <a:noFill/>
        </p:spPr>
        <p:txBody>
          <a:bodyPr wrap="none">
            <a:spAutoFit/>
          </a:bodyPr>
          <a:lstStyle/>
          <a:p>
            <a:pPr>
              <a:defRPr sz="1000">
                <a:solidFill>
                  <a:srgbClr val="787878"/>
                </a:solidFill>
              </a:defRPr>
            </a:pPr>
            <a:r>
              <a:t>Chiffres harmonisés avec des sources publiées (voir slide Sources).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16E63-E2DB-43C8-BB00-490D9FC478B0}"/>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5D768C15-EDBE-4525-9D99-FE8DD3E1A0C5}"/>
              </a:ext>
            </a:extLst>
          </p:cNvPr>
          <p:cNvPicPr>
            <a:picLocks noGrp="1"/>
          </p:cNvPicPr>
          <p:nvPr>
            <p:ph idx="1"/>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235398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64CB9-9145-4C9A-897C-10FD59965352}"/>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49568DC0-07A4-46DB-BC0C-A74B26C69EA1}"/>
              </a:ext>
            </a:extLst>
          </p:cNvPr>
          <p:cNvPicPr>
            <a:picLocks noGrp="1"/>
          </p:cNvPicPr>
          <p:nvPr>
            <p:ph idx="1"/>
          </p:nvPr>
        </p:nvPicPr>
        <p:blipFill>
          <a:blip r:embed="rId2"/>
          <a:stretch>
            <a:fillRect/>
          </a:stretch>
        </p:blipFill>
        <p:spPr>
          <a:xfrm>
            <a:off x="24383" y="85344"/>
            <a:ext cx="12164441" cy="6772656"/>
          </a:xfrm>
          <a:prstGeom prst="rect">
            <a:avLst/>
          </a:prstGeom>
        </p:spPr>
      </p:pic>
    </p:spTree>
    <p:extLst>
      <p:ext uri="{BB962C8B-B14F-4D97-AF65-F5344CB8AC3E}">
        <p14:creationId xmlns:p14="http://schemas.microsoft.com/office/powerpoint/2010/main" val="42762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BE2656-39AB-4737-BA15-43DEBBB67227}"/>
              </a:ext>
            </a:extLst>
          </p:cNvPr>
          <p:cNvSpPr>
            <a:spLocks noGrp="1"/>
          </p:cNvSpPr>
          <p:nvPr>
            <p:ph type="title"/>
          </p:nvPr>
        </p:nvSpPr>
        <p:spPr/>
        <p:txBody>
          <a:bodyPr/>
          <a:lstStyle/>
          <a:p>
            <a:pPr algn="ctr"/>
            <a:r>
              <a:rPr lang="fr-FR" altLang="fr-FR" sz="4400" b="1" dirty="0">
                <a:solidFill>
                  <a:srgbClr val="FF0000"/>
                </a:solidFill>
                <a:latin typeface="Google Sans"/>
              </a:rPr>
              <a:t>Les points clés concernant les recettes fiscales dans le budget 2026</a:t>
            </a:r>
            <a:br>
              <a:rPr lang="fr-FR" altLang="fr-FR" sz="4000" b="1" dirty="0">
                <a:solidFill>
                  <a:srgbClr val="FF0000"/>
                </a:solidFill>
              </a:rPr>
            </a:br>
            <a:endParaRPr lang="fr-FR" b="1" dirty="0">
              <a:solidFill>
                <a:srgbClr val="FF0000"/>
              </a:solidFill>
            </a:endParaRPr>
          </a:p>
        </p:txBody>
      </p:sp>
      <p:sp>
        <p:nvSpPr>
          <p:cNvPr id="4" name="Rectangle 1">
            <a:extLst>
              <a:ext uri="{FF2B5EF4-FFF2-40B4-BE49-F238E27FC236}">
                <a16:creationId xmlns:a16="http://schemas.microsoft.com/office/drawing/2014/main" id="{39633EF8-6391-4FD7-BDED-D22DB71A519D}"/>
              </a:ext>
            </a:extLst>
          </p:cNvPr>
          <p:cNvSpPr>
            <a:spLocks noGrp="1" noChangeArrowheads="1"/>
          </p:cNvSpPr>
          <p:nvPr>
            <p:ph idx="1"/>
          </p:nvPr>
        </p:nvSpPr>
        <p:spPr bwMode="auto">
          <a:xfrm>
            <a:off x="314325" y="3588420"/>
            <a:ext cx="11772900"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a:ln>
                  <a:noFill/>
                </a:ln>
                <a:solidFill>
                  <a:srgbClr val="0A0A0A"/>
                </a:solidFill>
                <a:effectLst/>
                <a:latin typeface="Google Sans"/>
              </a:rPr>
              <a:t>Montant total :</a:t>
            </a:r>
            <a:r>
              <a:rPr kumimoji="0" lang="fr-FR" altLang="fr-FR" sz="2400" b="0" i="0" u="none" strike="noStrike" cap="none" normalizeH="0" baseline="0" dirty="0">
                <a:ln>
                  <a:noFill/>
                </a:ln>
                <a:solidFill>
                  <a:srgbClr val="0A0A0A"/>
                </a:solidFill>
                <a:effectLst/>
                <a:latin typeface="Google Sans"/>
              </a:rPr>
              <a:t> 47 773 millions de dinars (MD).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a:ln>
                  <a:noFill/>
                </a:ln>
                <a:solidFill>
                  <a:srgbClr val="0A0A0A"/>
                </a:solidFill>
                <a:effectLst/>
                <a:latin typeface="Google Sans"/>
              </a:rPr>
              <a:t>Part dans le budget :</a:t>
            </a:r>
            <a:r>
              <a:rPr kumimoji="0" lang="fr-FR" altLang="fr-FR" sz="2400" b="0" i="0" u="none" strike="noStrike" cap="none" normalizeH="0" baseline="0" dirty="0">
                <a:ln>
                  <a:noFill/>
                </a:ln>
                <a:solidFill>
                  <a:srgbClr val="0A0A0A"/>
                </a:solidFill>
                <a:effectLst/>
                <a:latin typeface="Google Sans"/>
              </a:rPr>
              <a:t> Environ 91 % des recettes propres de l'État.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a:ln>
                  <a:noFill/>
                </a:ln>
                <a:solidFill>
                  <a:srgbClr val="0A0A0A"/>
                </a:solidFill>
                <a:effectLst/>
                <a:latin typeface="Google Sans"/>
              </a:rPr>
              <a:t>Dépendance structurelle :</a:t>
            </a:r>
            <a:r>
              <a:rPr kumimoji="0" lang="fr-FR" altLang="fr-FR" sz="2400" b="0" i="0" u="none" strike="noStrike" cap="none" normalizeH="0" baseline="0" dirty="0">
                <a:ln>
                  <a:noFill/>
                </a:ln>
                <a:solidFill>
                  <a:srgbClr val="0A0A0A"/>
                </a:solidFill>
                <a:effectLst/>
                <a:latin typeface="Google Sans"/>
              </a:rPr>
              <a:t> Le budget 2026 confirme une dépendance quasi totale aux impôts, accentuant la sensibilité des finances publiques aux fluctuations économiques.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a:ln>
                  <a:noFill/>
                </a:ln>
                <a:solidFill>
                  <a:srgbClr val="0A0A0A"/>
                </a:solidFill>
                <a:effectLst/>
                <a:latin typeface="Google Sans"/>
              </a:rPr>
              <a:t>Hausse des recettes :</a:t>
            </a:r>
            <a:r>
              <a:rPr kumimoji="0" lang="fr-FR" altLang="fr-FR" sz="2400" b="0" i="0" u="none" strike="noStrike" cap="none" normalizeH="0" baseline="0" dirty="0">
                <a:ln>
                  <a:noFill/>
                </a:ln>
                <a:solidFill>
                  <a:srgbClr val="0A0A0A"/>
                </a:solidFill>
                <a:effectLst/>
                <a:latin typeface="Google Sans"/>
              </a:rPr>
              <a:t> Les recettes fiscales prévues sont en hausse de 7,1 % (soit 3 470 MD) par rapport aux prévisions de 2025.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1" i="0" u="none" strike="noStrike" cap="none" normalizeH="0" baseline="0" dirty="0">
                <a:ln>
                  <a:noFill/>
                </a:ln>
                <a:solidFill>
                  <a:srgbClr val="0A0A0A"/>
                </a:solidFill>
                <a:effectLst/>
                <a:latin typeface="Google Sans"/>
              </a:rPr>
              <a:t>Contexte :</a:t>
            </a:r>
            <a:r>
              <a:rPr kumimoji="0" lang="fr-FR" altLang="fr-FR" sz="2400" b="0" i="0" u="none" strike="noStrike" cap="none" normalizeH="0" baseline="0" dirty="0">
                <a:ln>
                  <a:noFill/>
                </a:ln>
                <a:solidFill>
                  <a:srgbClr val="0A0A0A"/>
                </a:solidFill>
                <a:effectLst/>
                <a:latin typeface="Google Sans"/>
              </a:rPr>
              <a:t> Ces recettes visent à financer un budget où le déficit est estimé à 11,015 milliards de dinars, avec des besoins de financement élevés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442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2) </a:t>
            </a:r>
            <a:r>
              <a:rPr dirty="0" err="1"/>
              <a:t>Citoyens</a:t>
            </a:r>
            <a:r>
              <a:rPr dirty="0"/>
              <a:t>, </a:t>
            </a:r>
            <a:r>
              <a:rPr dirty="0" err="1"/>
              <a:t>contributeurs</a:t>
            </a:r>
            <a:r>
              <a:rPr dirty="0"/>
              <a:t> et </a:t>
            </a:r>
            <a:r>
              <a:rPr dirty="0" err="1"/>
              <a:t>bénéficiaires</a:t>
            </a:r>
            <a:endParaRPr dirty="0"/>
          </a:p>
        </p:txBody>
      </p:sp>
      <p:sp>
        <p:nvSpPr>
          <p:cNvPr id="3" name="Content Placeholder 2"/>
          <p:cNvSpPr>
            <a:spLocks noGrp="1"/>
          </p:cNvSpPr>
          <p:nvPr>
            <p:ph idx="1"/>
          </p:nvPr>
        </p:nvSpPr>
        <p:spPr/>
        <p:txBody>
          <a:bodyPr/>
          <a:lstStyle/>
          <a:p>
            <a:pPr>
              <a:defRPr sz="2000"/>
            </a:pPr>
            <a:r>
              <a:rPr dirty="0"/>
              <a:t>La « </a:t>
            </a:r>
            <a:r>
              <a:rPr dirty="0" err="1"/>
              <a:t>gratuité</a:t>
            </a:r>
            <a:r>
              <a:rPr dirty="0"/>
              <a:t> » des services publics </a:t>
            </a:r>
            <a:r>
              <a:rPr dirty="0" err="1"/>
              <a:t>est</a:t>
            </a:r>
            <a:r>
              <a:rPr dirty="0"/>
              <a:t> </a:t>
            </a:r>
            <a:r>
              <a:rPr dirty="0" err="1"/>
              <a:t>financée</a:t>
            </a:r>
            <a:r>
              <a:rPr dirty="0"/>
              <a:t> par </a:t>
            </a:r>
            <a:r>
              <a:rPr dirty="0" err="1"/>
              <a:t>l’impôt</a:t>
            </a:r>
            <a:r>
              <a:rPr dirty="0"/>
              <a:t> (</a:t>
            </a:r>
            <a:r>
              <a:rPr dirty="0" err="1"/>
              <a:t>éducation</a:t>
            </a:r>
            <a:r>
              <a:rPr dirty="0"/>
              <a:t>, santé, </a:t>
            </a:r>
            <a:r>
              <a:rPr dirty="0" err="1"/>
              <a:t>sécurité</a:t>
            </a:r>
            <a:r>
              <a:rPr dirty="0"/>
              <a:t>, justice)</a:t>
            </a:r>
          </a:p>
          <a:p>
            <a:pPr>
              <a:defRPr sz="2000"/>
            </a:pPr>
            <a:r>
              <a:rPr dirty="0" err="1"/>
              <a:t>Impôts</a:t>
            </a:r>
            <a:r>
              <a:rPr dirty="0"/>
              <a:t> dans la vie </a:t>
            </a:r>
            <a:r>
              <a:rPr dirty="0" err="1"/>
              <a:t>quotidienne</a:t>
            </a:r>
            <a:r>
              <a:rPr dirty="0"/>
              <a:t>: TVA, IRPP via </a:t>
            </a:r>
            <a:r>
              <a:rPr dirty="0" err="1"/>
              <a:t>retenue</a:t>
            </a:r>
            <a:r>
              <a:rPr dirty="0"/>
              <a:t> à la source, taxes locales, droits divers</a:t>
            </a:r>
          </a:p>
          <a:p>
            <a:pPr>
              <a:defRPr sz="2000"/>
            </a:pPr>
            <a:r>
              <a:rPr dirty="0" err="1"/>
              <a:t>Effets</a:t>
            </a:r>
            <a:r>
              <a:rPr dirty="0"/>
              <a:t> macro: </a:t>
            </a:r>
            <a:r>
              <a:rPr dirty="0" err="1"/>
              <a:t>déficit</a:t>
            </a:r>
            <a:r>
              <a:rPr dirty="0"/>
              <a:t> et </a:t>
            </a:r>
            <a:r>
              <a:rPr dirty="0" err="1"/>
              <a:t>déséquilibres</a:t>
            </a:r>
            <a:r>
              <a:rPr dirty="0"/>
              <a:t> </a:t>
            </a:r>
            <a:r>
              <a:rPr dirty="0" err="1"/>
              <a:t>peuvent</a:t>
            </a:r>
            <a:r>
              <a:rPr dirty="0"/>
              <a:t> </a:t>
            </a:r>
            <a:r>
              <a:rPr dirty="0" err="1"/>
              <a:t>alimenter</a:t>
            </a:r>
            <a:r>
              <a:rPr dirty="0"/>
              <a:t> </a:t>
            </a:r>
            <a:r>
              <a:rPr dirty="0" err="1"/>
              <a:t>l’inflation</a:t>
            </a:r>
            <a:r>
              <a:rPr dirty="0"/>
              <a:t>, </a:t>
            </a:r>
            <a:r>
              <a:rPr dirty="0" err="1"/>
              <a:t>prélèvement</a:t>
            </a:r>
            <a:r>
              <a:rPr dirty="0"/>
              <a:t> </a:t>
            </a:r>
            <a:r>
              <a:rPr dirty="0" err="1"/>
              <a:t>implicite</a:t>
            </a:r>
            <a:r>
              <a:rPr dirty="0"/>
              <a:t> sur le </a:t>
            </a:r>
            <a:r>
              <a:rPr dirty="0" err="1"/>
              <a:t>pouvoir</a:t>
            </a:r>
            <a:r>
              <a:rPr dirty="0"/>
              <a:t> </a:t>
            </a:r>
            <a:r>
              <a:rPr dirty="0" err="1"/>
              <a:t>d’achat</a:t>
            </a:r>
            <a:endParaRPr dirty="0"/>
          </a:p>
          <a:p>
            <a:pPr>
              <a:defRPr sz="2000"/>
            </a:pPr>
            <a:r>
              <a:rPr dirty="0"/>
              <a:t>Exigence: transparence, </a:t>
            </a:r>
            <a:r>
              <a:rPr dirty="0" err="1"/>
              <a:t>équité</a:t>
            </a:r>
            <a:r>
              <a:rPr dirty="0"/>
              <a:t> et </a:t>
            </a:r>
            <a:r>
              <a:rPr dirty="0" err="1"/>
              <a:t>efficacité</a:t>
            </a:r>
            <a:r>
              <a:rPr dirty="0"/>
              <a:t> du </a:t>
            </a:r>
            <a:r>
              <a:rPr dirty="0" err="1"/>
              <a:t>système</a:t>
            </a:r>
            <a:r>
              <a:rPr dirty="0"/>
              <a:t> fiscal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3) Entreprises, contribuables et collecteurs</a:t>
            </a:r>
          </a:p>
        </p:txBody>
      </p:sp>
      <p:sp>
        <p:nvSpPr>
          <p:cNvPr id="3" name="Content Placeholder 2"/>
          <p:cNvSpPr>
            <a:spLocks noGrp="1"/>
          </p:cNvSpPr>
          <p:nvPr>
            <p:ph idx="1"/>
          </p:nvPr>
        </p:nvSpPr>
        <p:spPr/>
        <p:txBody>
          <a:bodyPr/>
          <a:lstStyle/>
          <a:p>
            <a:pPr>
              <a:defRPr sz="2000"/>
            </a:pPr>
            <a:r>
              <a:t>Double rôle: payer (IS, taxes) et collecter (TVA, retenues à la source) pour le compte de l’État</a:t>
            </a:r>
          </a:p>
          <a:p>
            <a:pPr>
              <a:defRPr sz="2000"/>
            </a:pPr>
            <a:r>
              <a:t>L’impôt: coût ou élément de prix, impact sur marge et compétitivité</a:t>
            </a:r>
          </a:p>
          <a:p>
            <a:pPr>
              <a:defRPr sz="2000"/>
            </a:pPr>
            <a:r>
              <a:t>Stratégie rationnelle: conformité (tax compliance) + optimisation légale (incitations, déductions, régimes)</a:t>
            </a:r>
          </a:p>
          <a:p>
            <a:pPr>
              <a:defRPr sz="2000"/>
            </a:pPr>
            <a:r>
              <a:t>Fraude: sanctions fiscales et pénales, perte de crédibilité, distorsion de concurrence, érosion de la base imposable</a:t>
            </a:r>
          </a:p>
        </p:txBody>
      </p:sp>
      <p:sp>
        <p:nvSpPr>
          <p:cNvPr id="4" name="TextBox 3"/>
          <p:cNvSpPr txBox="1"/>
          <p:nvPr/>
        </p:nvSpPr>
        <p:spPr>
          <a:xfrm>
            <a:off x="548640" y="6446520"/>
            <a:ext cx="11155680" cy="320040"/>
          </a:xfrm>
          <a:prstGeom prst="rect">
            <a:avLst/>
          </a:prstGeom>
          <a:noFill/>
        </p:spPr>
        <p:txBody>
          <a:bodyPr wrap="none">
            <a:spAutoFit/>
          </a:bodyPr>
          <a:lstStyle/>
          <a:p>
            <a:pPr>
              <a:defRPr sz="1000">
                <a:solidFill>
                  <a:srgbClr val="787878"/>
                </a:solidFill>
              </a:defRPr>
            </a:pPr>
            <a:r>
              <a:t>Cadre général: Code des droits et procédures fiscaux (Tunisie) pour garanties et sanctions.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FE4A0-0281-4369-B828-0DD5269C5D0D}"/>
              </a:ext>
            </a:extLst>
          </p:cNvPr>
          <p:cNvSpPr>
            <a:spLocks noGrp="1"/>
          </p:cNvSpPr>
          <p:nvPr>
            <p:ph type="title"/>
          </p:nvPr>
        </p:nvSpPr>
        <p:spPr/>
        <p:txBody>
          <a:bodyPr/>
          <a:lstStyle/>
          <a:p>
            <a:r>
              <a:rPr lang="fr-FR" dirty="0"/>
              <a:t>Histoire en Tunisie de l’impôt</a:t>
            </a:r>
          </a:p>
        </p:txBody>
      </p:sp>
      <p:pic>
        <p:nvPicPr>
          <p:cNvPr id="6" name="Espace réservé du contenu 5">
            <a:extLst>
              <a:ext uri="{FF2B5EF4-FFF2-40B4-BE49-F238E27FC236}">
                <a16:creationId xmlns:a16="http://schemas.microsoft.com/office/drawing/2014/main" id="{F75A2DB2-1428-44B9-9D2F-057462A1BF65}"/>
              </a:ext>
            </a:extLst>
          </p:cNvPr>
          <p:cNvPicPr>
            <a:picLocks noGrp="1"/>
          </p:cNvPicPr>
          <p:nvPr>
            <p:ph idx="1"/>
          </p:nvPr>
        </p:nvPicPr>
        <p:blipFill>
          <a:blip r:embed="rId2"/>
          <a:stretch>
            <a:fillRect/>
          </a:stretch>
        </p:blipFill>
        <p:spPr>
          <a:xfrm>
            <a:off x="1" y="1853247"/>
            <a:ext cx="12188824" cy="5333365"/>
          </a:xfrm>
          <a:prstGeom prst="rect">
            <a:avLst/>
          </a:prstGeom>
        </p:spPr>
      </p:pic>
    </p:spTree>
    <p:extLst>
      <p:ext uri="{BB962C8B-B14F-4D97-AF65-F5344CB8AC3E}">
        <p14:creationId xmlns:p14="http://schemas.microsoft.com/office/powerpoint/2010/main" val="318402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sz="4000"/>
            </a:pPr>
            <a:r>
              <a:t>III. Les fonctions de l’impôt</a:t>
            </a:r>
          </a:p>
        </p:txBody>
      </p:sp>
      <p:sp>
        <p:nvSpPr>
          <p:cNvPr id="3" name="Subtitle 2"/>
          <p:cNvSpPr>
            <a:spLocks noGrp="1"/>
          </p:cNvSpPr>
          <p:nvPr>
            <p:ph type="subTitle" idx="1"/>
          </p:nvPr>
        </p:nvSpPr>
        <p:spPr/>
        <p:txBody>
          <a:bodyPr/>
          <a:lstStyle/>
          <a:p>
            <a:pPr>
              <a:defRPr sz="1800">
                <a:solidFill>
                  <a:srgbClr val="505050"/>
                </a:solidFill>
              </a:defRPr>
            </a:pPr>
            <a:r>
              <a:t>Lecture structurée: fonction financière, fonction économique, fonction politico-sociale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7BB8A-B137-4380-BF79-45714E1B737E}"/>
              </a:ext>
            </a:extLst>
          </p:cNvPr>
          <p:cNvSpPr>
            <a:spLocks noGrp="1"/>
          </p:cNvSpPr>
          <p:nvPr>
            <p:ph type="title"/>
          </p:nvPr>
        </p:nvSpPr>
        <p:spPr/>
        <p:txBody>
          <a:bodyPr/>
          <a:lstStyle/>
          <a:p>
            <a:pPr algn="ctr"/>
            <a:r>
              <a:rPr lang="fr-FR" b="1" dirty="0">
                <a:solidFill>
                  <a:srgbClr val="FF0000"/>
                </a:solidFill>
              </a:rPr>
              <a:t>Fonctions de l’impôt</a:t>
            </a:r>
          </a:p>
        </p:txBody>
      </p:sp>
      <p:sp>
        <p:nvSpPr>
          <p:cNvPr id="4" name="Content Placeholder 2">
            <a:extLst>
              <a:ext uri="{FF2B5EF4-FFF2-40B4-BE49-F238E27FC236}">
                <a16:creationId xmlns:a16="http://schemas.microsoft.com/office/drawing/2014/main" id="{C72EF4CB-F656-489D-836B-35B65A8B8C50}"/>
              </a:ext>
            </a:extLst>
          </p:cNvPr>
          <p:cNvSpPr>
            <a:spLocks noGrp="1"/>
          </p:cNvSpPr>
          <p:nvPr>
            <p:ph idx="1"/>
          </p:nvPr>
        </p:nvSpPr>
        <p:spPr>
          <a:xfrm>
            <a:off x="1103313" y="2052638"/>
            <a:ext cx="8943975" cy="4195762"/>
          </a:xfrm>
        </p:spPr>
        <p:txBody>
          <a:bodyPr/>
          <a:lstStyle/>
          <a:p>
            <a:pPr>
              <a:defRPr sz="2000"/>
            </a:pPr>
            <a:r>
              <a:t>L’impôt remplit plusieurs fonctions, présentes à des degrés divers dans tous les systèmes fiscaux</a:t>
            </a:r>
          </a:p>
          <a:p>
            <a:pPr>
              <a:defRPr sz="2000"/>
            </a:pPr>
            <a:r>
              <a:t>Fonction financière: financer les charges publiques (mission historique)</a:t>
            </a:r>
          </a:p>
          <a:p>
            <a:pPr>
              <a:defRPr sz="2000"/>
            </a:pPr>
            <a:r>
              <a:t>Fonction économique: stabiliser la conjoncture et orienter les structures (incitation, dissuasion)</a:t>
            </a:r>
          </a:p>
          <a:p>
            <a:pPr>
              <a:defRPr sz="2000"/>
            </a:pPr>
            <a:r>
              <a:t>Fonction politico-sociale: redistribution, justice sociale, traduction de choix politiques</a:t>
            </a:r>
          </a:p>
        </p:txBody>
      </p:sp>
    </p:spTree>
    <p:extLst>
      <p:ext uri="{BB962C8B-B14F-4D97-AF65-F5344CB8AC3E}">
        <p14:creationId xmlns:p14="http://schemas.microsoft.com/office/powerpoint/2010/main" val="104954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EA8C6-E789-4577-A657-82F922962DD6}"/>
              </a:ext>
            </a:extLst>
          </p:cNvPr>
          <p:cNvSpPr>
            <a:spLocks noGrp="1"/>
          </p:cNvSpPr>
          <p:nvPr>
            <p:ph type="title"/>
          </p:nvPr>
        </p:nvSpPr>
        <p:spPr/>
        <p:txBody>
          <a:bodyPr/>
          <a:lstStyle/>
          <a:p>
            <a:r>
              <a:rPr lang="fr-FR" dirty="0"/>
              <a:t>    </a:t>
            </a:r>
          </a:p>
        </p:txBody>
      </p:sp>
      <p:pic>
        <p:nvPicPr>
          <p:cNvPr id="1026" name="Picture 2">
            <a:extLst>
              <a:ext uri="{FF2B5EF4-FFF2-40B4-BE49-F238E27FC236}">
                <a16:creationId xmlns:a16="http://schemas.microsoft.com/office/drawing/2014/main" id="{6C8A6775-CCC8-4D55-B515-BC6E41A41C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888" y="2186036"/>
            <a:ext cx="4704524" cy="2971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80893E-57DE-48A3-B999-389674A081BA}"/>
              </a:ext>
            </a:extLst>
          </p:cNvPr>
          <p:cNvSpPr/>
          <p:nvPr/>
        </p:nvSpPr>
        <p:spPr>
          <a:xfrm>
            <a:off x="6705600" y="3244334"/>
            <a:ext cx="1984234" cy="2616101"/>
          </a:xfrm>
          <a:prstGeom prst="rect">
            <a:avLst/>
          </a:prstGeom>
        </p:spPr>
        <p:txBody>
          <a:bodyPr wrap="square">
            <a:spAutoFit/>
          </a:bodyPr>
          <a:lstStyle/>
          <a:p>
            <a:r>
              <a:rPr lang="en-US" dirty="0"/>
              <a:t>“Taxes are what we pay for civilized society.”</a:t>
            </a:r>
          </a:p>
          <a:p>
            <a:r>
              <a:rPr lang="fr-FR" dirty="0"/>
              <a:t>« </a:t>
            </a:r>
            <a:r>
              <a:rPr lang="fr-FR" sz="1600" dirty="0"/>
              <a:t>Les impôts sont le prix que nous payons pour une société civilisée</a:t>
            </a:r>
            <a:r>
              <a:rPr lang="fr-FR" dirty="0"/>
              <a:t>. »</a:t>
            </a:r>
          </a:p>
          <a:p>
            <a:pPr algn="r"/>
            <a:r>
              <a:rPr lang="fr-FR" sz="1200" b="1" dirty="0"/>
              <a:t>Oliver Wendell Holmes Jr</a:t>
            </a:r>
          </a:p>
        </p:txBody>
      </p:sp>
    </p:spTree>
    <p:extLst>
      <p:ext uri="{BB962C8B-B14F-4D97-AF65-F5344CB8AC3E}">
        <p14:creationId xmlns:p14="http://schemas.microsoft.com/office/powerpoint/2010/main" val="230239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3400"/>
            </a:pPr>
            <a:r>
              <a:rPr dirty="0">
                <a:solidFill>
                  <a:srgbClr val="FF0000"/>
                </a:solidFill>
              </a:rPr>
              <a:t> </a:t>
            </a:r>
            <a:r>
              <a:rPr dirty="0" err="1">
                <a:solidFill>
                  <a:srgbClr val="FF0000"/>
                </a:solidFill>
              </a:rPr>
              <a:t>Fonction</a:t>
            </a:r>
            <a:r>
              <a:rPr dirty="0">
                <a:solidFill>
                  <a:srgbClr val="FF0000"/>
                </a:solidFill>
              </a:rPr>
              <a:t> politico-</a:t>
            </a:r>
            <a:r>
              <a:rPr dirty="0" err="1">
                <a:solidFill>
                  <a:srgbClr val="FF0000"/>
                </a:solidFill>
              </a:rPr>
              <a:t>sociale</a:t>
            </a:r>
            <a:r>
              <a:rPr dirty="0">
                <a:solidFill>
                  <a:srgbClr val="FF0000"/>
                </a:solidFill>
              </a:rPr>
              <a:t>: justice et </a:t>
            </a:r>
            <a:r>
              <a:rPr dirty="0" err="1">
                <a:solidFill>
                  <a:srgbClr val="FF0000"/>
                </a:solidFill>
              </a:rPr>
              <a:t>choix</a:t>
            </a:r>
            <a:r>
              <a:rPr dirty="0">
                <a:solidFill>
                  <a:srgbClr val="FF0000"/>
                </a:solidFill>
              </a:rPr>
              <a:t> </a:t>
            </a:r>
            <a:r>
              <a:rPr dirty="0" err="1">
                <a:solidFill>
                  <a:srgbClr val="FF0000"/>
                </a:solidFill>
              </a:rPr>
              <a:t>collectifs</a:t>
            </a:r>
            <a:endParaRPr dirty="0">
              <a:solidFill>
                <a:srgbClr val="FF0000"/>
              </a:solidFill>
            </a:endParaRPr>
          </a:p>
        </p:txBody>
      </p:sp>
      <p:sp>
        <p:nvSpPr>
          <p:cNvPr id="3" name="Content Placeholder 2"/>
          <p:cNvSpPr>
            <a:spLocks noGrp="1"/>
          </p:cNvSpPr>
          <p:nvPr>
            <p:ph idx="1"/>
          </p:nvPr>
        </p:nvSpPr>
        <p:spPr/>
        <p:txBody>
          <a:bodyPr/>
          <a:lstStyle/>
          <a:p>
            <a:pPr>
              <a:defRPr sz="2000"/>
            </a:pPr>
            <a:r>
              <a:rPr dirty="0" err="1"/>
              <a:t>L’impôt</a:t>
            </a:r>
            <a:r>
              <a:rPr dirty="0"/>
              <a:t>: instrument de redistribution et </a:t>
            </a:r>
            <a:r>
              <a:rPr dirty="0" err="1"/>
              <a:t>révélateur</a:t>
            </a:r>
            <a:r>
              <a:rPr dirty="0"/>
              <a:t> des </a:t>
            </a:r>
            <a:r>
              <a:rPr dirty="0" err="1"/>
              <a:t>priorités</a:t>
            </a:r>
            <a:r>
              <a:rPr dirty="0"/>
              <a:t> politiques d’un État</a:t>
            </a:r>
          </a:p>
          <a:p>
            <a:pPr>
              <a:defRPr sz="2000"/>
            </a:pPr>
            <a:r>
              <a:rPr dirty="0"/>
              <a:t>Dans </a:t>
            </a:r>
            <a:r>
              <a:rPr dirty="0" err="1"/>
              <a:t>une</a:t>
            </a:r>
            <a:r>
              <a:rPr dirty="0"/>
              <a:t> </a:t>
            </a:r>
            <a:r>
              <a:rPr dirty="0" err="1"/>
              <a:t>démocratie</a:t>
            </a:r>
            <a:r>
              <a:rPr dirty="0"/>
              <a:t>: la </a:t>
            </a:r>
            <a:r>
              <a:rPr dirty="0" err="1"/>
              <a:t>fiscalité</a:t>
            </a:r>
            <a:r>
              <a:rPr dirty="0"/>
              <a:t> </a:t>
            </a:r>
            <a:r>
              <a:rPr dirty="0" err="1"/>
              <a:t>est</a:t>
            </a:r>
            <a:r>
              <a:rPr dirty="0"/>
              <a:t> au </a:t>
            </a:r>
            <a:r>
              <a:rPr dirty="0" err="1"/>
              <a:t>cœur</a:t>
            </a:r>
            <a:r>
              <a:rPr dirty="0"/>
              <a:t> des arbitrages, et </a:t>
            </a:r>
            <a:r>
              <a:rPr dirty="0" err="1"/>
              <a:t>peut</a:t>
            </a:r>
            <a:r>
              <a:rPr dirty="0"/>
              <a:t> </a:t>
            </a:r>
            <a:r>
              <a:rPr dirty="0" err="1"/>
              <a:t>varier</a:t>
            </a:r>
            <a:r>
              <a:rPr dirty="0"/>
              <a:t> </a:t>
            </a:r>
            <a:r>
              <a:rPr dirty="0" err="1"/>
              <a:t>selon</a:t>
            </a:r>
            <a:r>
              <a:rPr dirty="0"/>
              <a:t> les </a:t>
            </a:r>
            <a:r>
              <a:rPr dirty="0" err="1"/>
              <a:t>majorités</a:t>
            </a:r>
            <a:endParaRPr dirty="0"/>
          </a:p>
          <a:p>
            <a:pPr>
              <a:defRPr sz="2000"/>
            </a:pPr>
            <a:r>
              <a:rPr dirty="0" err="1"/>
              <a:t>Tunisie</a:t>
            </a:r>
            <a:r>
              <a:rPr dirty="0"/>
              <a:t>: Constitution 2022, art. 15, </a:t>
            </a:r>
            <a:r>
              <a:rPr dirty="0" err="1"/>
              <a:t>l’acquittement</a:t>
            </a:r>
            <a:r>
              <a:rPr dirty="0"/>
              <a:t> de </a:t>
            </a:r>
            <a:r>
              <a:rPr dirty="0" err="1"/>
              <a:t>l’impôt</a:t>
            </a:r>
            <a:r>
              <a:rPr dirty="0"/>
              <a:t> </a:t>
            </a:r>
            <a:r>
              <a:rPr dirty="0" err="1"/>
              <a:t>est</a:t>
            </a:r>
            <a:r>
              <a:rPr dirty="0"/>
              <a:t> un devoir </a:t>
            </a:r>
            <a:r>
              <a:rPr dirty="0" err="1"/>
              <a:t>fondé</a:t>
            </a:r>
            <a:r>
              <a:rPr dirty="0"/>
              <a:t> sur justice et </a:t>
            </a:r>
            <a:r>
              <a:rPr dirty="0" err="1"/>
              <a:t>équité</a:t>
            </a:r>
            <a:endParaRPr dirty="0"/>
          </a:p>
          <a:p>
            <a:pPr>
              <a:defRPr sz="2000"/>
            </a:pPr>
            <a:r>
              <a:rPr dirty="0" err="1"/>
              <a:t>Tunisie</a:t>
            </a:r>
            <a:r>
              <a:rPr dirty="0"/>
              <a:t>: Contribution </a:t>
            </a:r>
            <a:r>
              <a:rPr dirty="0" err="1"/>
              <a:t>sociale</a:t>
            </a:r>
            <a:r>
              <a:rPr dirty="0"/>
              <a:t> de </a:t>
            </a:r>
            <a:r>
              <a:rPr dirty="0" err="1"/>
              <a:t>solidarité</a:t>
            </a:r>
            <a:r>
              <a:rPr dirty="0"/>
              <a:t> (LF 2018), au profit des </a:t>
            </a:r>
            <a:r>
              <a:rPr dirty="0" err="1"/>
              <a:t>caisses</a:t>
            </a:r>
            <a:r>
              <a:rPr dirty="0"/>
              <a:t> </a:t>
            </a:r>
            <a:r>
              <a:rPr dirty="0" err="1"/>
              <a:t>sociales</a:t>
            </a:r>
            <a:endParaRPr dirty="0"/>
          </a:p>
          <a:p>
            <a:pPr>
              <a:defRPr sz="2000"/>
            </a:pPr>
            <a:r>
              <a:rPr dirty="0" err="1"/>
              <a:t>Outil</a:t>
            </a:r>
            <a:r>
              <a:rPr dirty="0"/>
              <a:t> </a:t>
            </a:r>
            <a:r>
              <a:rPr dirty="0" err="1"/>
              <a:t>clé</a:t>
            </a:r>
            <a:r>
              <a:rPr dirty="0"/>
              <a:t>: </a:t>
            </a:r>
            <a:r>
              <a:rPr dirty="0" err="1"/>
              <a:t>progressivité</a:t>
            </a:r>
            <a:r>
              <a:rPr dirty="0"/>
              <a:t> de </a:t>
            </a:r>
            <a:r>
              <a:rPr dirty="0" err="1"/>
              <a:t>l’impôt</a:t>
            </a:r>
            <a:r>
              <a:rPr dirty="0"/>
              <a:t> sur le </a:t>
            </a:r>
            <a:r>
              <a:rPr dirty="0" err="1"/>
              <a:t>revenu</a:t>
            </a:r>
            <a:r>
              <a:rPr dirty="0"/>
              <a:t> (</a:t>
            </a:r>
            <a:r>
              <a:rPr dirty="0" err="1"/>
              <a:t>logique</a:t>
            </a:r>
            <a:r>
              <a:rPr dirty="0"/>
              <a:t> « </a:t>
            </a:r>
            <a:r>
              <a:rPr dirty="0" err="1"/>
              <a:t>capacité</a:t>
            </a:r>
            <a:r>
              <a:rPr dirty="0"/>
              <a:t> contributive »)</a:t>
            </a:r>
          </a:p>
        </p:txBody>
      </p:sp>
      <p:sp>
        <p:nvSpPr>
          <p:cNvPr id="4" name="TextBox 3"/>
          <p:cNvSpPr txBox="1"/>
          <p:nvPr/>
        </p:nvSpPr>
        <p:spPr>
          <a:xfrm>
            <a:off x="548640" y="6419088"/>
            <a:ext cx="11155680" cy="347472"/>
          </a:xfrm>
          <a:prstGeom prst="rect">
            <a:avLst/>
          </a:prstGeom>
          <a:noFill/>
        </p:spPr>
        <p:txBody>
          <a:bodyPr wrap="none">
            <a:spAutoFit/>
          </a:bodyPr>
          <a:lstStyle/>
          <a:p>
            <a:pPr>
              <a:defRPr sz="1000">
                <a:solidFill>
                  <a:srgbClr val="6E6E6E"/>
                </a:solidFill>
              </a:defRPr>
            </a:pPr>
            <a:r>
              <a:t>Références: Constitution 2022 (art. 15) + Loi de finances 2018 (art. 53).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3400"/>
            </a:pPr>
            <a:r>
              <a:rPr b="1" dirty="0">
                <a:solidFill>
                  <a:srgbClr val="FF0000"/>
                </a:solidFill>
              </a:rPr>
              <a:t> </a:t>
            </a:r>
            <a:r>
              <a:rPr b="1" dirty="0" err="1">
                <a:solidFill>
                  <a:srgbClr val="FF0000"/>
                </a:solidFill>
              </a:rPr>
              <a:t>Fiscalité</a:t>
            </a:r>
            <a:r>
              <a:rPr b="1" dirty="0">
                <a:solidFill>
                  <a:srgbClr val="FF0000"/>
                </a:solidFill>
              </a:rPr>
              <a:t> </a:t>
            </a:r>
            <a:r>
              <a:rPr b="1" dirty="0" err="1">
                <a:solidFill>
                  <a:srgbClr val="FF0000"/>
                </a:solidFill>
              </a:rPr>
              <a:t>comportementale</a:t>
            </a:r>
            <a:r>
              <a:rPr b="1" dirty="0">
                <a:solidFill>
                  <a:srgbClr val="FF0000"/>
                </a:solidFill>
              </a:rPr>
              <a:t> (santé, </a:t>
            </a:r>
            <a:r>
              <a:rPr b="1" dirty="0" err="1">
                <a:solidFill>
                  <a:srgbClr val="FF0000"/>
                </a:solidFill>
              </a:rPr>
              <a:t>société</a:t>
            </a:r>
            <a:r>
              <a:rPr b="1" dirty="0">
                <a:solidFill>
                  <a:srgbClr val="FF0000"/>
                </a:solidFill>
              </a:rPr>
              <a:t>, </a:t>
            </a:r>
            <a:r>
              <a:rPr b="1" dirty="0" err="1">
                <a:solidFill>
                  <a:srgbClr val="FF0000"/>
                </a:solidFill>
              </a:rPr>
              <a:t>environnement</a:t>
            </a:r>
            <a:r>
              <a:rPr b="1" dirty="0">
                <a:solidFill>
                  <a:srgbClr val="FF0000"/>
                </a:solidFill>
              </a:rPr>
              <a:t>)</a:t>
            </a:r>
          </a:p>
        </p:txBody>
      </p:sp>
      <p:sp>
        <p:nvSpPr>
          <p:cNvPr id="3" name="Content Placeholder 2"/>
          <p:cNvSpPr>
            <a:spLocks noGrp="1"/>
          </p:cNvSpPr>
          <p:nvPr>
            <p:ph idx="1"/>
          </p:nvPr>
        </p:nvSpPr>
        <p:spPr/>
        <p:txBody>
          <a:bodyPr/>
          <a:lstStyle/>
          <a:p>
            <a:pPr>
              <a:defRPr sz="2000"/>
            </a:pPr>
            <a:r>
              <a:rPr dirty="0"/>
              <a:t>Principe: </a:t>
            </a:r>
            <a:r>
              <a:rPr dirty="0" err="1"/>
              <a:t>utiliser</a:t>
            </a:r>
            <a:r>
              <a:rPr dirty="0"/>
              <a:t> la </a:t>
            </a:r>
            <a:r>
              <a:rPr dirty="0" err="1"/>
              <a:t>taxe</a:t>
            </a:r>
            <a:r>
              <a:rPr dirty="0"/>
              <a:t> pour dissuader des </a:t>
            </a:r>
            <a:r>
              <a:rPr dirty="0" err="1"/>
              <a:t>comportements</a:t>
            </a:r>
            <a:r>
              <a:rPr dirty="0"/>
              <a:t> </a:t>
            </a:r>
            <a:r>
              <a:rPr dirty="0" err="1"/>
              <a:t>ou</a:t>
            </a:r>
            <a:r>
              <a:rPr dirty="0"/>
              <a:t> </a:t>
            </a:r>
            <a:r>
              <a:rPr dirty="0" err="1"/>
              <a:t>internaliser</a:t>
            </a:r>
            <a:r>
              <a:rPr dirty="0"/>
              <a:t> des </a:t>
            </a:r>
            <a:r>
              <a:rPr dirty="0" err="1"/>
              <a:t>coûts</a:t>
            </a:r>
            <a:r>
              <a:rPr dirty="0"/>
              <a:t> </a:t>
            </a:r>
            <a:r>
              <a:rPr dirty="0" err="1"/>
              <a:t>sociaux</a:t>
            </a:r>
            <a:endParaRPr dirty="0"/>
          </a:p>
          <a:p>
            <a:pPr>
              <a:defRPr sz="2000"/>
            </a:pPr>
            <a:r>
              <a:rPr dirty="0" err="1"/>
              <a:t>Tabac</a:t>
            </a:r>
            <a:r>
              <a:rPr dirty="0"/>
              <a:t>: </a:t>
            </a:r>
            <a:r>
              <a:rPr dirty="0" err="1"/>
              <a:t>l’OMS</a:t>
            </a:r>
            <a:r>
              <a:rPr dirty="0"/>
              <a:t> </a:t>
            </a:r>
            <a:r>
              <a:rPr dirty="0" err="1"/>
              <a:t>reconnaît</a:t>
            </a:r>
            <a:r>
              <a:rPr dirty="0"/>
              <a:t> la </a:t>
            </a:r>
            <a:r>
              <a:rPr dirty="0" err="1"/>
              <a:t>fiscalité</a:t>
            </a:r>
            <a:r>
              <a:rPr dirty="0"/>
              <a:t> </a:t>
            </a:r>
            <a:r>
              <a:rPr dirty="0" err="1"/>
              <a:t>comme</a:t>
            </a:r>
            <a:r>
              <a:rPr dirty="0"/>
              <a:t> un </a:t>
            </a:r>
            <a:r>
              <a:rPr dirty="0" err="1"/>
              <a:t>moyen</a:t>
            </a:r>
            <a:r>
              <a:rPr dirty="0"/>
              <a:t> « </a:t>
            </a:r>
            <a:r>
              <a:rPr dirty="0" err="1"/>
              <a:t>efficace</a:t>
            </a:r>
            <a:r>
              <a:rPr dirty="0"/>
              <a:t> et important » de </a:t>
            </a:r>
            <a:r>
              <a:rPr dirty="0" err="1"/>
              <a:t>réduire</a:t>
            </a:r>
            <a:r>
              <a:rPr dirty="0"/>
              <a:t> la </a:t>
            </a:r>
            <a:r>
              <a:rPr dirty="0" err="1"/>
              <a:t>demande</a:t>
            </a:r>
            <a:endParaRPr dirty="0"/>
          </a:p>
          <a:p>
            <a:pPr>
              <a:defRPr sz="2000"/>
            </a:pPr>
            <a:r>
              <a:rPr dirty="0" err="1"/>
              <a:t>Boissons</a:t>
            </a:r>
            <a:r>
              <a:rPr dirty="0"/>
              <a:t> </a:t>
            </a:r>
            <a:r>
              <a:rPr dirty="0" err="1"/>
              <a:t>sucrées</a:t>
            </a:r>
            <a:r>
              <a:rPr dirty="0"/>
              <a:t>: des </a:t>
            </a:r>
            <a:r>
              <a:rPr dirty="0" err="1"/>
              <a:t>produits</a:t>
            </a:r>
            <a:r>
              <a:rPr dirty="0"/>
              <a:t> « </a:t>
            </a:r>
            <a:r>
              <a:rPr dirty="0" err="1"/>
              <a:t>additionnés</a:t>
            </a:r>
            <a:r>
              <a:rPr dirty="0"/>
              <a:t> de </a:t>
            </a:r>
            <a:r>
              <a:rPr dirty="0" err="1"/>
              <a:t>sucre</a:t>
            </a:r>
            <a:r>
              <a:rPr dirty="0"/>
              <a:t> » </a:t>
            </a:r>
            <a:r>
              <a:rPr dirty="0" err="1"/>
              <a:t>figurent</a:t>
            </a:r>
            <a:r>
              <a:rPr dirty="0"/>
              <a:t> dans les </a:t>
            </a:r>
            <a:r>
              <a:rPr dirty="0" err="1"/>
              <a:t>produits</a:t>
            </a:r>
            <a:r>
              <a:rPr dirty="0"/>
              <a:t> </a:t>
            </a:r>
            <a:r>
              <a:rPr dirty="0" err="1"/>
              <a:t>soumis</a:t>
            </a:r>
            <a:r>
              <a:rPr dirty="0"/>
              <a:t> au droit de </a:t>
            </a:r>
            <a:r>
              <a:rPr dirty="0" err="1"/>
              <a:t>consommation</a:t>
            </a:r>
            <a:endParaRPr dirty="0"/>
          </a:p>
          <a:p>
            <a:pPr>
              <a:defRPr sz="2000"/>
            </a:pPr>
            <a:r>
              <a:rPr dirty="0" err="1"/>
              <a:t>Mesures</a:t>
            </a:r>
            <a:r>
              <a:rPr dirty="0"/>
              <a:t> « pro-</a:t>
            </a:r>
            <a:r>
              <a:rPr dirty="0" err="1"/>
              <a:t>sociales</a:t>
            </a:r>
            <a:r>
              <a:rPr dirty="0"/>
              <a:t> »: </a:t>
            </a:r>
            <a:r>
              <a:rPr dirty="0" err="1"/>
              <a:t>exonérations</a:t>
            </a:r>
            <a:r>
              <a:rPr dirty="0"/>
              <a:t> de TVA pour </a:t>
            </a:r>
            <a:r>
              <a:rPr dirty="0" err="1"/>
              <a:t>certains</a:t>
            </a:r>
            <a:r>
              <a:rPr dirty="0"/>
              <a:t> </a:t>
            </a:r>
            <a:r>
              <a:rPr dirty="0" err="1"/>
              <a:t>équipements</a:t>
            </a:r>
            <a:r>
              <a:rPr dirty="0"/>
              <a:t> </a:t>
            </a:r>
            <a:r>
              <a:rPr dirty="0" err="1"/>
              <a:t>destinés</a:t>
            </a:r>
            <a:r>
              <a:rPr dirty="0"/>
              <a:t> aux </a:t>
            </a:r>
            <a:r>
              <a:rPr dirty="0" err="1"/>
              <a:t>personnes</a:t>
            </a:r>
            <a:r>
              <a:rPr dirty="0"/>
              <a:t> </a:t>
            </a:r>
            <a:r>
              <a:rPr dirty="0" err="1"/>
              <a:t>handicapées</a:t>
            </a:r>
            <a:endParaRPr dirty="0"/>
          </a:p>
        </p:txBody>
      </p:sp>
      <p:sp>
        <p:nvSpPr>
          <p:cNvPr id="4" name="TextBox 3"/>
          <p:cNvSpPr txBox="1"/>
          <p:nvPr/>
        </p:nvSpPr>
        <p:spPr>
          <a:xfrm>
            <a:off x="548640" y="6419088"/>
            <a:ext cx="11155680" cy="347472"/>
          </a:xfrm>
          <a:prstGeom prst="rect">
            <a:avLst/>
          </a:prstGeom>
          <a:noFill/>
        </p:spPr>
        <p:txBody>
          <a:bodyPr wrap="none">
            <a:spAutoFit/>
          </a:bodyPr>
          <a:lstStyle/>
          <a:p>
            <a:pPr>
              <a:defRPr sz="1000">
                <a:solidFill>
                  <a:srgbClr val="6E6E6E"/>
                </a:solidFill>
              </a:defRPr>
            </a:pPr>
            <a:r>
              <a:t>Références: OMS (FCTC, art. 6 et lignes directrices) + tableau du droit de consommation + Douane tunisienne (TVA).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3400"/>
            </a:pPr>
            <a:r>
              <a:rPr dirty="0" err="1">
                <a:solidFill>
                  <a:srgbClr val="FF0000"/>
                </a:solidFill>
              </a:rPr>
              <a:t>Synthèse</a:t>
            </a:r>
            <a:endParaRPr dirty="0">
              <a:solidFill>
                <a:srgbClr val="FF0000"/>
              </a:solidFill>
            </a:endParaRPr>
          </a:p>
        </p:txBody>
      </p:sp>
      <p:sp>
        <p:nvSpPr>
          <p:cNvPr id="3" name="Content Placeholder 2"/>
          <p:cNvSpPr>
            <a:spLocks noGrp="1"/>
          </p:cNvSpPr>
          <p:nvPr>
            <p:ph idx="1"/>
          </p:nvPr>
        </p:nvSpPr>
        <p:spPr/>
        <p:txBody>
          <a:bodyPr/>
          <a:lstStyle/>
          <a:p>
            <a:pPr>
              <a:defRPr sz="2000"/>
            </a:pPr>
            <a:r>
              <a:rPr dirty="0" err="1"/>
              <a:t>L’impôt</a:t>
            </a:r>
            <a:r>
              <a:rPr dirty="0"/>
              <a:t> </a:t>
            </a:r>
            <a:r>
              <a:rPr dirty="0" err="1"/>
              <a:t>n’est</a:t>
            </a:r>
            <a:r>
              <a:rPr dirty="0"/>
              <a:t> pas </a:t>
            </a:r>
            <a:r>
              <a:rPr dirty="0" err="1"/>
              <a:t>seulement</a:t>
            </a:r>
            <a:r>
              <a:rPr dirty="0"/>
              <a:t> </a:t>
            </a:r>
            <a:r>
              <a:rPr dirty="0" err="1"/>
              <a:t>une</a:t>
            </a:r>
            <a:r>
              <a:rPr dirty="0"/>
              <a:t> </a:t>
            </a:r>
            <a:r>
              <a:rPr dirty="0" err="1"/>
              <a:t>ressource</a:t>
            </a:r>
            <a:r>
              <a:rPr dirty="0"/>
              <a:t>: </a:t>
            </a:r>
            <a:r>
              <a:rPr dirty="0" err="1"/>
              <a:t>c’est</a:t>
            </a:r>
            <a:r>
              <a:rPr dirty="0"/>
              <a:t> un instrument de pilotage public</a:t>
            </a:r>
          </a:p>
          <a:p>
            <a:pPr>
              <a:defRPr sz="2000"/>
            </a:pPr>
            <a:r>
              <a:rPr dirty="0" err="1"/>
              <a:t>Fonction</a:t>
            </a:r>
            <a:r>
              <a:rPr dirty="0"/>
              <a:t> financière: financer </a:t>
            </a:r>
            <a:r>
              <a:rPr dirty="0" err="1"/>
              <a:t>l’État</a:t>
            </a:r>
            <a:r>
              <a:rPr dirty="0"/>
              <a:t> et les services publics</a:t>
            </a:r>
          </a:p>
          <a:p>
            <a:pPr>
              <a:defRPr sz="2000"/>
            </a:pPr>
            <a:r>
              <a:rPr dirty="0" err="1"/>
              <a:t>Fonction</a:t>
            </a:r>
            <a:r>
              <a:rPr dirty="0"/>
              <a:t> </a:t>
            </a:r>
            <a:r>
              <a:rPr dirty="0" err="1"/>
              <a:t>économique</a:t>
            </a:r>
            <a:r>
              <a:rPr dirty="0"/>
              <a:t>: </a:t>
            </a:r>
            <a:r>
              <a:rPr dirty="0" err="1"/>
              <a:t>stabiliser</a:t>
            </a:r>
            <a:r>
              <a:rPr dirty="0"/>
              <a:t>, inciter, structurer </a:t>
            </a:r>
            <a:r>
              <a:rPr dirty="0" err="1"/>
              <a:t>l’investissement</a:t>
            </a:r>
            <a:r>
              <a:rPr dirty="0"/>
              <a:t> et </a:t>
            </a:r>
            <a:r>
              <a:rPr dirty="0" err="1"/>
              <a:t>l’activité</a:t>
            </a:r>
            <a:endParaRPr dirty="0"/>
          </a:p>
          <a:p>
            <a:pPr>
              <a:defRPr sz="2000"/>
            </a:pPr>
            <a:r>
              <a:rPr dirty="0" err="1"/>
              <a:t>Fonction</a:t>
            </a:r>
            <a:r>
              <a:rPr dirty="0"/>
              <a:t> politico-</a:t>
            </a:r>
            <a:r>
              <a:rPr dirty="0" err="1"/>
              <a:t>sociale</a:t>
            </a:r>
            <a:r>
              <a:rPr dirty="0"/>
              <a:t>: </a:t>
            </a:r>
            <a:r>
              <a:rPr dirty="0" err="1"/>
              <a:t>redistribuer</a:t>
            </a:r>
            <a:r>
              <a:rPr dirty="0"/>
              <a:t>, </a:t>
            </a:r>
            <a:r>
              <a:rPr dirty="0" err="1"/>
              <a:t>corriger</a:t>
            </a:r>
            <a:r>
              <a:rPr dirty="0"/>
              <a:t> les </a:t>
            </a:r>
            <a:r>
              <a:rPr dirty="0" err="1"/>
              <a:t>inégalités</a:t>
            </a:r>
            <a:r>
              <a:rPr dirty="0"/>
              <a:t>, </a:t>
            </a:r>
            <a:r>
              <a:rPr dirty="0" err="1"/>
              <a:t>exprimer</a:t>
            </a:r>
            <a:r>
              <a:rPr dirty="0"/>
              <a:t> un </a:t>
            </a:r>
            <a:r>
              <a:rPr dirty="0" err="1"/>
              <a:t>choix</a:t>
            </a:r>
            <a:r>
              <a:rPr dirty="0"/>
              <a:t> de </a:t>
            </a:r>
            <a:r>
              <a:rPr dirty="0" err="1"/>
              <a:t>société</a:t>
            </a:r>
            <a:endParaRPr dirty="0"/>
          </a:p>
          <a:p>
            <a:pPr>
              <a:defRPr sz="2000"/>
            </a:pPr>
            <a:r>
              <a:rPr dirty="0" err="1"/>
              <a:t>En</a:t>
            </a:r>
            <a:r>
              <a:rPr dirty="0"/>
              <a:t> </a:t>
            </a:r>
            <a:r>
              <a:rPr dirty="0" err="1"/>
              <a:t>pratique</a:t>
            </a:r>
            <a:r>
              <a:rPr dirty="0"/>
              <a:t>: tout </a:t>
            </a:r>
            <a:r>
              <a:rPr dirty="0" err="1"/>
              <a:t>débat</a:t>
            </a:r>
            <a:r>
              <a:rPr dirty="0"/>
              <a:t> fiscal </a:t>
            </a:r>
            <a:r>
              <a:rPr dirty="0" err="1"/>
              <a:t>est</a:t>
            </a:r>
            <a:r>
              <a:rPr dirty="0"/>
              <a:t> un </a:t>
            </a:r>
            <a:r>
              <a:rPr dirty="0" err="1"/>
              <a:t>débat</a:t>
            </a:r>
            <a:r>
              <a:rPr dirty="0"/>
              <a:t> sur la « </a:t>
            </a:r>
            <a:r>
              <a:rPr dirty="0" err="1"/>
              <a:t>finalité</a:t>
            </a:r>
            <a:r>
              <a:rPr dirty="0"/>
              <a:t> » de </a:t>
            </a:r>
            <a:r>
              <a:rPr dirty="0" err="1"/>
              <a:t>l’action</a:t>
            </a:r>
            <a:r>
              <a:rPr dirty="0"/>
              <a:t> </a:t>
            </a:r>
            <a:r>
              <a:rPr dirty="0" err="1"/>
              <a:t>publique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34B14-E161-4BDB-93E3-CDD83FE49AEB}"/>
              </a:ext>
            </a:extLst>
          </p:cNvPr>
          <p:cNvSpPr>
            <a:spLocks noGrp="1"/>
          </p:cNvSpPr>
          <p:nvPr>
            <p:ph type="title"/>
          </p:nvPr>
        </p:nvSpPr>
        <p:spPr/>
        <p:txBody>
          <a:bodyPr/>
          <a:lstStyle/>
          <a:p>
            <a:pPr algn="ctr"/>
            <a:r>
              <a:rPr lang="fr-FR" b="1" dirty="0">
                <a:solidFill>
                  <a:srgbClr val="FF0000"/>
                </a:solidFill>
              </a:rPr>
              <a:t>Les grands principes fiscaux</a:t>
            </a:r>
          </a:p>
        </p:txBody>
      </p:sp>
      <p:sp>
        <p:nvSpPr>
          <p:cNvPr id="4" name="Rectangle 1">
            <a:extLst>
              <a:ext uri="{FF2B5EF4-FFF2-40B4-BE49-F238E27FC236}">
                <a16:creationId xmlns:a16="http://schemas.microsoft.com/office/drawing/2014/main" id="{5B15DD71-5AC0-4E2C-8DEF-DB7027777C18}"/>
              </a:ext>
            </a:extLst>
          </p:cNvPr>
          <p:cNvSpPr>
            <a:spLocks noGrp="1" noChangeArrowheads="1"/>
          </p:cNvSpPr>
          <p:nvPr>
            <p:ph idx="1"/>
          </p:nvPr>
        </p:nvSpPr>
        <p:spPr bwMode="auto">
          <a:xfrm>
            <a:off x="1103025" y="2872910"/>
            <a:ext cx="99840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bg1"/>
                </a:solidFill>
                <a:effectLst/>
                <a:latin typeface="Arial" panose="020B0604020202020204" pitchFamily="34" charset="0"/>
              </a:rPr>
              <a:t>Principe de légalité, consentement à l’impôt</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err="1">
                <a:ln>
                  <a:noFill/>
                </a:ln>
                <a:solidFill>
                  <a:schemeClr val="tx1"/>
                </a:solidFill>
                <a:effectLst/>
                <a:latin typeface="Arial" panose="020B0604020202020204" pitchFamily="34" charset="0"/>
              </a:rPr>
              <a:t>L’impôt</a:t>
            </a:r>
            <a:r>
              <a:rPr kumimoji="0" lang="fr-FR" altLang="fr-FR" sz="1800" b="0" i="0" u="none" strike="noStrike" cap="none" normalizeH="0" baseline="0" dirty="0">
                <a:ln>
                  <a:noFill/>
                </a:ln>
                <a:solidFill>
                  <a:schemeClr val="tx1"/>
                </a:solidFill>
                <a:effectLst/>
                <a:latin typeface="Arial" panose="020B0604020202020204" pitchFamily="34" charset="0"/>
              </a:rPr>
              <a:t> ne peut être créé, modifié ou supprimé que par la </a:t>
            </a:r>
            <a:r>
              <a:rPr kumimoji="0" lang="fr-FR" altLang="fr-FR" sz="1800" b="1" i="0" u="none" strike="noStrike" cap="none" normalizeH="0" baseline="0" dirty="0">
                <a:ln>
                  <a:noFill/>
                </a:ln>
                <a:solidFill>
                  <a:schemeClr val="tx1"/>
                </a:solidFill>
                <a:effectLst/>
                <a:latin typeface="Arial" panose="020B0604020202020204" pitchFamily="34" charset="0"/>
              </a:rPr>
              <a:t>loi</a:t>
            </a:r>
            <a:r>
              <a:rPr kumimoji="0" lang="fr-FR" altLang="fr-FR" sz="1800" b="0" i="0" u="none" strike="noStrike" cap="none" normalizeH="0" baseline="0" dirty="0">
                <a:ln>
                  <a:noFill/>
                </a:ln>
                <a:solidFill>
                  <a:schemeClr val="tx1"/>
                </a:solidFill>
                <a:effectLst/>
                <a:latin typeface="Arial" panose="020B0604020202020204" pitchFamily="34" charset="0"/>
              </a:rPr>
              <a:t> (et, en démocratie représentative, avec le </a:t>
            </a:r>
            <a:r>
              <a:rPr kumimoji="0" lang="fr-FR" altLang="fr-FR" sz="1800" b="1" i="0" u="none" strike="noStrike" cap="none" normalizeH="0" baseline="0" dirty="0">
                <a:ln>
                  <a:noFill/>
                </a:ln>
                <a:solidFill>
                  <a:schemeClr val="tx1"/>
                </a:solidFill>
                <a:effectLst/>
                <a:latin typeface="Arial" panose="020B0604020202020204" pitchFamily="34" charset="0"/>
              </a:rPr>
              <a:t>consentement</a:t>
            </a:r>
            <a:r>
              <a:rPr kumimoji="0" lang="fr-FR" altLang="fr-FR" sz="1800" b="0" i="0" u="none" strike="noStrike" cap="none" normalizeH="0" baseline="0" dirty="0">
                <a:ln>
                  <a:noFill/>
                </a:ln>
                <a:solidFill>
                  <a:schemeClr val="tx1"/>
                </a:solidFill>
                <a:effectLst/>
                <a:latin typeface="Arial" panose="020B0604020202020204" pitchFamily="34" charset="0"/>
              </a:rPr>
              <a:t> des citoyens via leurs représentants). </a:t>
            </a:r>
          </a:p>
          <a:p>
            <a:pPr marL="0" marR="0" lvl="0" indent="0" algn="l" defTabSz="914400" rtl="0" eaLnBrk="0" fontAlgn="base" latinLnBrk="0" hangingPunct="0">
              <a:lnSpc>
                <a:spcPct val="100000"/>
              </a:lnSpc>
              <a:spcBef>
                <a:spcPct val="0"/>
              </a:spcBef>
              <a:spcAft>
                <a:spcPct val="0"/>
              </a:spcAft>
              <a:buClrTx/>
              <a:buSzTx/>
              <a:buNone/>
              <a:tabLst/>
            </a:pPr>
            <a:r>
              <a:rPr kumimoji="0" lang="fr-FR" altLang="fr-FR" sz="1800" b="0" i="0" u="none" strike="noStrike" cap="none" normalizeH="0" baseline="0" dirty="0">
                <a:ln>
                  <a:noFill/>
                </a:ln>
                <a:solidFill>
                  <a:schemeClr val="tx1"/>
                </a:solidFill>
                <a:effectLst/>
                <a:latin typeface="Arial" panose="020B0604020202020204" pitchFamily="34" charset="0"/>
              </a:rPr>
              <a:t>En droit français, l’article 14 de la DDHC pose explicitement ce droit de “constater la nécessité” et de “consentir” à la contribution publique.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Article 15 de la constitution tunisienne</a:t>
            </a:r>
            <a:endParaRPr kumimoji="0" lang="fr-FR" altLang="fr-FR"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bg1"/>
                </a:solidFill>
                <a:effectLst/>
                <a:latin typeface="Arial" panose="020B0604020202020204" pitchFamily="34" charset="0"/>
              </a:rPr>
              <a:t>Principe de nécessité de la contribution publique</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L’impôt se justifie par la nécessité de financer les charges publiques, ce n’est pas un prélèvement arbitraire. La DDHC rattache la contribution aux </a:t>
            </a:r>
            <a:r>
              <a:rPr kumimoji="0" lang="fr-FR" altLang="fr-FR" sz="1800" b="1" i="0" u="none" strike="noStrike" cap="none" normalizeH="0" baseline="0" dirty="0">
                <a:ln>
                  <a:noFill/>
                </a:ln>
                <a:solidFill>
                  <a:schemeClr val="tx1"/>
                </a:solidFill>
                <a:effectLst/>
                <a:latin typeface="Arial" panose="020B0604020202020204" pitchFamily="34" charset="0"/>
              </a:rPr>
              <a:t>dépenses d’administration</a:t>
            </a:r>
            <a:r>
              <a:rPr kumimoji="0" lang="fr-FR" altLang="fr-FR" sz="1800" b="0" i="0" u="none" strike="noStrike" cap="none" normalizeH="0" baseline="0" dirty="0">
                <a:ln>
                  <a:noFill/>
                </a:ln>
                <a:solidFill>
                  <a:schemeClr val="tx1"/>
                </a:solidFill>
                <a:effectLst/>
                <a:latin typeface="Arial" panose="020B0604020202020204" pitchFamily="34" charset="0"/>
              </a:rPr>
              <a:t> et à l’entretien de la force publique. </a:t>
            </a:r>
          </a:p>
        </p:txBody>
      </p:sp>
    </p:spTree>
    <p:extLst>
      <p:ext uri="{BB962C8B-B14F-4D97-AF65-F5344CB8AC3E}">
        <p14:creationId xmlns:p14="http://schemas.microsoft.com/office/powerpoint/2010/main" val="406943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245BC-1187-477E-A7FA-D8B65D384056}"/>
              </a:ext>
            </a:extLst>
          </p:cNvPr>
          <p:cNvSpPr>
            <a:spLocks noGrp="1"/>
          </p:cNvSpPr>
          <p:nvPr>
            <p:ph type="title"/>
          </p:nvPr>
        </p:nvSpPr>
        <p:spPr/>
        <p:txBody>
          <a:bodyPr/>
          <a:lstStyle/>
          <a:p>
            <a:pPr algn="ctr"/>
            <a:r>
              <a:rPr lang="fr-FR" b="1" dirty="0">
                <a:solidFill>
                  <a:srgbClr val="FF0000"/>
                </a:solidFill>
              </a:rPr>
              <a:t>Les grands principes fiscaux</a:t>
            </a:r>
            <a:endParaRPr lang="fr-FR" dirty="0"/>
          </a:p>
        </p:txBody>
      </p:sp>
      <p:sp>
        <p:nvSpPr>
          <p:cNvPr id="3" name="Espace réservé du contenu 2">
            <a:extLst>
              <a:ext uri="{FF2B5EF4-FFF2-40B4-BE49-F238E27FC236}">
                <a16:creationId xmlns:a16="http://schemas.microsoft.com/office/drawing/2014/main" id="{66607315-C6BF-4F06-8441-650C16002BB0}"/>
              </a:ext>
            </a:extLst>
          </p:cNvPr>
          <p:cNvSpPr>
            <a:spLocks noGrp="1"/>
          </p:cNvSpPr>
          <p:nvPr>
            <p:ph idx="1"/>
          </p:nvPr>
        </p:nvSpPr>
        <p:spPr/>
        <p:txBody>
          <a:bodyPr>
            <a:normAutofit fontScale="92500" lnSpcReduction="10000"/>
          </a:bodyPr>
          <a:lstStyle/>
          <a:p>
            <a:pPr defTabSz="914400" eaLnBrk="0" fontAlgn="base" hangingPunct="0">
              <a:spcBef>
                <a:spcPct val="0"/>
              </a:spcBef>
              <a:spcAft>
                <a:spcPct val="0"/>
              </a:spcAft>
              <a:buClrTx/>
              <a:buSzTx/>
              <a:buFont typeface="Arial" panose="020B0604020202020204" pitchFamily="34" charset="0"/>
              <a:buChar char="•"/>
            </a:pPr>
            <a:r>
              <a:rPr lang="fr-FR" altLang="fr-FR" sz="2000" b="1" dirty="0">
                <a:solidFill>
                  <a:schemeClr val="bg1"/>
                </a:solidFill>
                <a:latin typeface="Arial" panose="020B0604020202020204" pitchFamily="34" charset="0"/>
              </a:rPr>
              <a:t>Principe d’égalité devant l’impôt et les charges publiques</a:t>
            </a:r>
            <a:endParaRPr lang="fr-FR" altLang="fr-FR" sz="2000" dirty="0">
              <a:solidFill>
                <a:schemeClr val="bg1"/>
              </a:solidFill>
              <a:latin typeface="Arial" panose="020B0604020202020204" pitchFamily="34" charset="0"/>
            </a:endParaRPr>
          </a:p>
          <a:p>
            <a:pPr marL="0" lvl="0" indent="0" defTabSz="914400" eaLnBrk="0" fontAlgn="base" hangingPunct="0">
              <a:spcBef>
                <a:spcPct val="0"/>
              </a:spcBef>
              <a:spcAft>
                <a:spcPct val="0"/>
              </a:spcAft>
              <a:buClrTx/>
              <a:buSzTx/>
              <a:buNone/>
            </a:pPr>
            <a:r>
              <a:rPr lang="fr-FR" altLang="fr-FR" sz="2000" dirty="0">
                <a:latin typeface="Arial" panose="020B0604020202020204" pitchFamily="34" charset="0"/>
              </a:rPr>
              <a:t>La charge fiscale doit respecter l’égalité, donc éviter les discriminations injustifiées. La DDHC exige une répartition égale de la contribution. </a:t>
            </a:r>
            <a:br>
              <a:rPr lang="fr-FR" altLang="fr-FR" sz="2000" dirty="0">
                <a:latin typeface="Arial" panose="020B0604020202020204" pitchFamily="34" charset="0"/>
              </a:rPr>
            </a:br>
            <a:r>
              <a:rPr lang="fr-FR" altLang="fr-FR" sz="2000" dirty="0">
                <a:latin typeface="Arial" panose="020B0604020202020204" pitchFamily="34" charset="0"/>
              </a:rPr>
              <a:t>La grille moderne (très utilisée en contentieux) est la suivante, le législateur peut traiter différemment des situations différentes, mais il doit s’appuyer sur des critères cohérents et non arbitraires, ce que rappelle le Conseil constitutionnel. </a:t>
            </a:r>
          </a:p>
          <a:p>
            <a:pPr lvl="0" defTabSz="914400" eaLnBrk="0" fontAlgn="base" hangingPunct="0">
              <a:spcBef>
                <a:spcPct val="0"/>
              </a:spcBef>
              <a:spcAft>
                <a:spcPct val="0"/>
              </a:spcAft>
              <a:buClrTx/>
              <a:buSzTx/>
              <a:buFont typeface="Arial" panose="020B0604020202020204" pitchFamily="34" charset="0"/>
              <a:buChar char="•"/>
            </a:pPr>
            <a:r>
              <a:rPr lang="fr-FR" altLang="fr-FR" sz="2000" b="1" dirty="0">
                <a:solidFill>
                  <a:schemeClr val="bg1"/>
                </a:solidFill>
                <a:latin typeface="Arial" panose="020B0604020202020204" pitchFamily="34" charset="0"/>
              </a:rPr>
              <a:t>Principe de capacité contributive</a:t>
            </a:r>
            <a:br>
              <a:rPr lang="fr-FR" altLang="fr-FR" sz="2000" dirty="0">
                <a:latin typeface="Arial" panose="020B0604020202020204" pitchFamily="34" charset="0"/>
              </a:rPr>
            </a:br>
            <a:r>
              <a:rPr lang="fr-FR" altLang="fr-FR" sz="2000" dirty="0">
                <a:latin typeface="Arial" panose="020B0604020202020204" pitchFamily="34" charset="0"/>
              </a:rPr>
              <a:t>La fiscalité doit être répartie “en raison des facultés” (idée de capacité contributive), donc proportionnée à la situation économique réelle du contribuable. C’est explicitement formulé par l’article 13 de la DDHC. </a:t>
            </a:r>
          </a:p>
          <a:p>
            <a:pPr lvl="0" defTabSz="914400" eaLnBrk="0" fontAlgn="base" hangingPunct="0">
              <a:spcBef>
                <a:spcPct val="0"/>
              </a:spcBef>
              <a:spcAft>
                <a:spcPct val="0"/>
              </a:spcAft>
              <a:buClrTx/>
              <a:buSzTx/>
              <a:buFont typeface="Arial" panose="020B0604020202020204" pitchFamily="34" charset="0"/>
              <a:buChar char="•"/>
            </a:pPr>
            <a:r>
              <a:rPr lang="fr-FR" altLang="fr-FR" sz="2000" b="1" dirty="0">
                <a:solidFill>
                  <a:schemeClr val="bg1"/>
                </a:solidFill>
                <a:latin typeface="Arial" panose="020B0604020202020204" pitchFamily="34" charset="0"/>
              </a:rPr>
              <a:t> Principe de justice et d’équité dans la contribution</a:t>
            </a:r>
            <a:r>
              <a:rPr lang="fr-FR" altLang="fr-FR" sz="2000" dirty="0">
                <a:solidFill>
                  <a:schemeClr val="bg1"/>
                </a:solidFill>
                <a:latin typeface="Arial" panose="020B0604020202020204" pitchFamily="34" charset="0"/>
              </a:rPr>
              <a:t> </a:t>
            </a:r>
            <a:r>
              <a:rPr lang="fr-FR" altLang="fr-FR" sz="2000" dirty="0">
                <a:latin typeface="Arial" panose="020B0604020202020204" pitchFamily="34" charset="0"/>
              </a:rPr>
              <a:t>[cadre tunisien, Constitution 2022]</a:t>
            </a:r>
            <a:br>
              <a:rPr lang="fr-FR" altLang="fr-FR" sz="2000" dirty="0">
                <a:latin typeface="Arial" panose="020B0604020202020204" pitchFamily="34" charset="0"/>
              </a:rPr>
            </a:br>
            <a:r>
              <a:rPr lang="fr-FR" altLang="fr-FR" sz="2000" dirty="0">
                <a:latin typeface="Arial" panose="020B0604020202020204" pitchFamily="34" charset="0"/>
              </a:rPr>
              <a:t>La Constitution tunisienne consacre le paiement de l’impôt comme un devoir fondé sur la </a:t>
            </a:r>
            <a:r>
              <a:rPr lang="fr-FR" altLang="fr-FR" sz="2000" b="1" dirty="0">
                <a:latin typeface="Arial" panose="020B0604020202020204" pitchFamily="34" charset="0"/>
              </a:rPr>
              <a:t>justice et l’équité</a:t>
            </a:r>
            <a:r>
              <a:rPr lang="fr-FR" altLang="fr-FR" sz="2000" dirty="0">
                <a:latin typeface="Arial" panose="020B0604020202020204" pitchFamily="34" charset="0"/>
              </a:rPr>
              <a:t>, et qualifie l’évasion fiscale d’infraction contre l’État et la société</a:t>
            </a:r>
          </a:p>
          <a:p>
            <a:endParaRPr lang="fr-FR" dirty="0"/>
          </a:p>
        </p:txBody>
      </p:sp>
    </p:spTree>
    <p:extLst>
      <p:ext uri="{BB962C8B-B14F-4D97-AF65-F5344CB8AC3E}">
        <p14:creationId xmlns:p14="http://schemas.microsoft.com/office/powerpoint/2010/main" val="399695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A0728-2BDC-4A9D-89C4-371845C3E046}"/>
              </a:ext>
            </a:extLst>
          </p:cNvPr>
          <p:cNvSpPr>
            <a:spLocks noGrp="1"/>
          </p:cNvSpPr>
          <p:nvPr>
            <p:ph type="title"/>
          </p:nvPr>
        </p:nvSpPr>
        <p:spPr/>
        <p:txBody>
          <a:bodyPr/>
          <a:lstStyle/>
          <a:p>
            <a:pPr algn="ctr"/>
            <a:r>
              <a:rPr lang="fr-FR" b="1" dirty="0">
                <a:solidFill>
                  <a:srgbClr val="FF0000"/>
                </a:solidFill>
              </a:rPr>
              <a:t>Les grands principes fiscaux</a:t>
            </a:r>
            <a:endParaRPr lang="fr-FR" dirty="0"/>
          </a:p>
        </p:txBody>
      </p:sp>
      <p:sp>
        <p:nvSpPr>
          <p:cNvPr id="3" name="Espace réservé du contenu 2">
            <a:extLst>
              <a:ext uri="{FF2B5EF4-FFF2-40B4-BE49-F238E27FC236}">
                <a16:creationId xmlns:a16="http://schemas.microsoft.com/office/drawing/2014/main" id="{5B0D2F57-D236-4AFD-B17C-CFAA9DA39253}"/>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fr-FR" b="1" dirty="0">
                <a:solidFill>
                  <a:schemeClr val="bg1"/>
                </a:solidFill>
              </a:rPr>
              <a:t> Transparence des règles et de l’administration fiscale (côté contribuable)</a:t>
            </a:r>
          </a:p>
          <a:p>
            <a:r>
              <a:rPr lang="fr-FR" b="1" dirty="0"/>
              <a:t>Publicité et intelligibilité des normes</a:t>
            </a:r>
            <a:r>
              <a:rPr lang="fr-FR" dirty="0"/>
              <a:t>: textes clairs, doctrine accessible, procédures explicites, afin que le contribuable puisse anticiper sa charge fiscale et respecter ses obligations sans arbitraire.</a:t>
            </a:r>
          </a:p>
          <a:p>
            <a:r>
              <a:rPr lang="fr-FR" b="1" dirty="0"/>
              <a:t>Traçabilité des décisions</a:t>
            </a:r>
            <a:r>
              <a:rPr lang="fr-FR" dirty="0"/>
              <a:t>: motivations, voies de recours, information sur les droits et obligations.</a:t>
            </a:r>
            <a:br>
              <a:rPr lang="fr-FR" dirty="0"/>
            </a:br>
            <a:r>
              <a:rPr lang="fr-FR" dirty="0"/>
              <a:t>Ce socle est cohérent avec le </a:t>
            </a:r>
            <a:r>
              <a:rPr lang="fr-FR" b="1" dirty="0"/>
              <a:t>droit d’accès à l’information</a:t>
            </a:r>
            <a:r>
              <a:rPr lang="fr-FR" dirty="0"/>
              <a:t> reconnu en Tunisie par la Constitution 2022 (droit à l’information et à l’accès à l’information), et mis en œuvre par la loi organique 2016-22 sur l’accès à l’information. </a:t>
            </a:r>
          </a:p>
          <a:p>
            <a:r>
              <a:rPr lang="fr-FR" b="1" dirty="0"/>
              <a:t> Transparence internationale (lutte contre l’opacité et l’évasion)</a:t>
            </a:r>
          </a:p>
          <a:p>
            <a:pPr marL="0" indent="0">
              <a:buNone/>
            </a:pPr>
            <a:r>
              <a:rPr lang="fr-FR" dirty="0"/>
              <a:t>Dans un cadre globalisé, la transparence vise aussi l’échange d’informations entre administrations fiscales et la transparence sur les structures juridiques, comptes, et bénéficiaires effectifs. Le </a:t>
            </a:r>
            <a:r>
              <a:rPr lang="fr-FR" b="1" dirty="0"/>
              <a:t>Global Forum</a:t>
            </a:r>
            <a:r>
              <a:rPr lang="fr-FR" dirty="0"/>
              <a:t> de l’OCDE encadre ces standards, notamment l’échange d’informations sur demande et l’échange automatique, pour combattre l’évasion et l’opacité transfrontalière.</a:t>
            </a:r>
          </a:p>
          <a:p>
            <a:endParaRPr lang="fr-FR" dirty="0"/>
          </a:p>
        </p:txBody>
      </p:sp>
    </p:spTree>
    <p:extLst>
      <p:ext uri="{BB962C8B-B14F-4D97-AF65-F5344CB8AC3E}">
        <p14:creationId xmlns:p14="http://schemas.microsoft.com/office/powerpoint/2010/main" val="2175663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94A4F-D5F1-4C4E-916A-335EEEF10FFA}"/>
              </a:ext>
            </a:extLst>
          </p:cNvPr>
          <p:cNvSpPr>
            <a:spLocks noGrp="1"/>
          </p:cNvSpPr>
          <p:nvPr>
            <p:ph type="title"/>
          </p:nvPr>
        </p:nvSpPr>
        <p:spPr/>
        <p:txBody>
          <a:bodyPr/>
          <a:lstStyle/>
          <a:p>
            <a:pPr algn="ctr"/>
            <a:r>
              <a:rPr lang="fr-FR" b="1" dirty="0">
                <a:solidFill>
                  <a:srgbClr val="FF0000"/>
                </a:solidFill>
              </a:rPr>
              <a:t>Le système fiscal tunisien</a:t>
            </a:r>
            <a:br>
              <a:rPr lang="fr-FR" b="1" dirty="0">
                <a:solidFill>
                  <a:srgbClr val="FF0000"/>
                </a:solidFill>
              </a:rPr>
            </a:br>
            <a:r>
              <a:rPr lang="fr-FR" b="1" dirty="0">
                <a:solidFill>
                  <a:srgbClr val="FF0000"/>
                </a:solidFill>
              </a:rPr>
              <a:t>https://www.finances.gov.tn</a:t>
            </a:r>
          </a:p>
        </p:txBody>
      </p:sp>
      <p:sp>
        <p:nvSpPr>
          <p:cNvPr id="3" name="Espace réservé du contenu 2">
            <a:extLst>
              <a:ext uri="{FF2B5EF4-FFF2-40B4-BE49-F238E27FC236}">
                <a16:creationId xmlns:a16="http://schemas.microsoft.com/office/drawing/2014/main" id="{59E3C617-9F62-44C9-87C1-E5396459341F}"/>
              </a:ext>
            </a:extLst>
          </p:cNvPr>
          <p:cNvSpPr>
            <a:spLocks noGrp="1"/>
          </p:cNvSpPr>
          <p:nvPr>
            <p:ph idx="1"/>
          </p:nvPr>
        </p:nvSpPr>
        <p:spPr/>
        <p:txBody>
          <a:bodyPr>
            <a:normAutofit lnSpcReduction="10000"/>
          </a:bodyPr>
          <a:lstStyle/>
          <a:p>
            <a:pPr marL="0" indent="0" algn="ctr">
              <a:buNone/>
            </a:pPr>
            <a:r>
              <a:rPr lang="fr-FR" b="1" dirty="0"/>
              <a:t>Les impôts directs</a:t>
            </a:r>
          </a:p>
          <a:p>
            <a:r>
              <a:rPr lang="fr-FR" b="1" dirty="0"/>
              <a:t>1) IRPP, Impôt sur le Revenu des Personnes Physiques</a:t>
            </a:r>
            <a:br>
              <a:rPr lang="fr-FR" dirty="0"/>
            </a:br>
            <a:r>
              <a:rPr lang="fr-FR" dirty="0"/>
              <a:t>Impôt direct dû par les personnes physiques, fondé sur la notion de résidence habituelle en Tunisie et, en principe, sur les revenus réalisés pendant l’année précédente. Il couvre plusieurs catégories de revenus et fonctionne avec un mix de retenues à la source, acomptes et déclaration annuelle selon les cas. </a:t>
            </a:r>
          </a:p>
          <a:p>
            <a:r>
              <a:rPr lang="fr-FR" b="1" dirty="0"/>
              <a:t>2) IS, Impôt sur les Sociétés</a:t>
            </a:r>
            <a:br>
              <a:rPr lang="fr-FR" dirty="0"/>
            </a:br>
            <a:r>
              <a:rPr lang="fr-FR" dirty="0"/>
              <a:t>Impôt direct assis sur le bénéfice des personnes morales et entités assimilées. Les règles structurantes portent sur la détermination du résultat fiscal (produits, charges déductibles, provisions, amortissements), les modalités de déclaration et de paiement, et l’existence de régimes particuliers, incitations ou taux différenciés selon secteurs et situations prévues par les textes.</a:t>
            </a:r>
          </a:p>
          <a:p>
            <a:pPr marL="0" indent="0">
              <a:buNone/>
            </a:pPr>
            <a:endParaRPr lang="fr-FR" dirty="0"/>
          </a:p>
        </p:txBody>
      </p:sp>
    </p:spTree>
    <p:extLst>
      <p:ext uri="{BB962C8B-B14F-4D97-AF65-F5344CB8AC3E}">
        <p14:creationId xmlns:p14="http://schemas.microsoft.com/office/powerpoint/2010/main" val="32671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13F8C-4C0B-484E-8ECE-BBA0B2A0FCF3}"/>
              </a:ext>
            </a:extLst>
          </p:cNvPr>
          <p:cNvSpPr>
            <a:spLocks noGrp="1"/>
          </p:cNvSpPr>
          <p:nvPr>
            <p:ph type="title"/>
          </p:nvPr>
        </p:nvSpPr>
        <p:spPr/>
        <p:txBody>
          <a:bodyPr/>
          <a:lstStyle/>
          <a:p>
            <a:pPr algn="ctr"/>
            <a:r>
              <a:rPr lang="fr-FR" b="1" dirty="0">
                <a:solidFill>
                  <a:srgbClr val="FF0000"/>
                </a:solidFill>
              </a:rPr>
              <a:t>Le système fiscal tunisien</a:t>
            </a:r>
            <a:endParaRPr lang="fr-FR" dirty="0"/>
          </a:p>
        </p:txBody>
      </p:sp>
      <p:sp>
        <p:nvSpPr>
          <p:cNvPr id="3" name="Espace réservé du contenu 2">
            <a:extLst>
              <a:ext uri="{FF2B5EF4-FFF2-40B4-BE49-F238E27FC236}">
                <a16:creationId xmlns:a16="http://schemas.microsoft.com/office/drawing/2014/main" id="{1D11174F-B019-44DF-B9F1-7EFF2747A5ED}"/>
              </a:ext>
            </a:extLst>
          </p:cNvPr>
          <p:cNvSpPr>
            <a:spLocks noGrp="1"/>
          </p:cNvSpPr>
          <p:nvPr>
            <p:ph idx="1"/>
          </p:nvPr>
        </p:nvSpPr>
        <p:spPr/>
        <p:txBody>
          <a:bodyPr>
            <a:normAutofit fontScale="92500"/>
          </a:bodyPr>
          <a:lstStyle/>
          <a:p>
            <a:r>
              <a:rPr lang="fr-FR" b="1" dirty="0"/>
              <a:t>TVA, Taxe sur la Valeur Ajoutée</a:t>
            </a:r>
            <a:br>
              <a:rPr lang="fr-FR" dirty="0"/>
            </a:br>
            <a:r>
              <a:rPr lang="fr-FR" dirty="0"/>
              <a:t>Impôt indirect sur la consommation, appliqué aux livraisons de biens et prestations de services entrant dans son champ. Mécanisme central, TVA collectée sur les ventes, TVA déductible sur les achats, le solde est reversé à l’État (ou crédit de TVA dans certains cas). La TVA tunisienne comporte des taux et des exonérations encadrés par le Code de la TVA et ses annexes. </a:t>
            </a:r>
          </a:p>
          <a:p>
            <a:r>
              <a:rPr lang="fr-FR" b="1" dirty="0"/>
              <a:t> Droits de douane</a:t>
            </a:r>
            <a:br>
              <a:rPr lang="fr-FR" dirty="0"/>
            </a:br>
            <a:r>
              <a:rPr lang="fr-FR" dirty="0"/>
              <a:t>Prélèvements à l’importation calculés principalement selon la classification tarifaire (système harmonisé, nomenclature) et la valeur en douane, avec des taux qui varient selon la position tarifaire et, le cas échéant, des préférences liées aux accords commerciaux. En pratique, l’import supporte souvent un “paquet” de taxation où les droits de douane s’articulent avec d’autres droits et taxes applicables à l’importation, selon le régime. La consultation officielle du tarif en vigueur se fait via le portail “Tarif Web”.</a:t>
            </a:r>
          </a:p>
          <a:p>
            <a:endParaRPr lang="fr-FR" dirty="0"/>
          </a:p>
        </p:txBody>
      </p:sp>
    </p:spTree>
    <p:extLst>
      <p:ext uri="{BB962C8B-B14F-4D97-AF65-F5344CB8AC3E}">
        <p14:creationId xmlns:p14="http://schemas.microsoft.com/office/powerpoint/2010/main" val="3625495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2FE35-0B0A-46ED-A925-50AC154A90D1}"/>
              </a:ext>
            </a:extLst>
          </p:cNvPr>
          <p:cNvSpPr>
            <a:spLocks noGrp="1"/>
          </p:cNvSpPr>
          <p:nvPr>
            <p:ph type="title"/>
          </p:nvPr>
        </p:nvSpPr>
        <p:spPr/>
        <p:txBody>
          <a:bodyPr/>
          <a:lstStyle/>
          <a:p>
            <a:pPr algn="ctr"/>
            <a:r>
              <a:rPr lang="fr-FR" b="1" dirty="0">
                <a:solidFill>
                  <a:srgbClr val="FF0000"/>
                </a:solidFill>
              </a:rPr>
              <a:t>Le système fiscal tunisien</a:t>
            </a:r>
            <a:endParaRPr lang="fr-FR" dirty="0"/>
          </a:p>
        </p:txBody>
      </p:sp>
      <p:sp>
        <p:nvSpPr>
          <p:cNvPr id="3" name="Espace réservé du contenu 2">
            <a:extLst>
              <a:ext uri="{FF2B5EF4-FFF2-40B4-BE49-F238E27FC236}">
                <a16:creationId xmlns:a16="http://schemas.microsoft.com/office/drawing/2014/main" id="{AAAB7974-44BB-43BF-B6C0-81A65070931F}"/>
              </a:ext>
            </a:extLst>
          </p:cNvPr>
          <p:cNvSpPr>
            <a:spLocks noGrp="1"/>
          </p:cNvSpPr>
          <p:nvPr>
            <p:ph idx="1"/>
          </p:nvPr>
        </p:nvSpPr>
        <p:spPr/>
        <p:txBody>
          <a:bodyPr>
            <a:normAutofit fontScale="77500" lnSpcReduction="20000"/>
          </a:bodyPr>
          <a:lstStyle/>
          <a:p>
            <a:r>
              <a:rPr lang="fr-FR" b="1" dirty="0"/>
              <a:t> Droit de consommation (accises) : </a:t>
            </a:r>
            <a:r>
              <a:rPr lang="fr-FR" dirty="0"/>
              <a:t>C’est une taxation indirecte sur </a:t>
            </a:r>
            <a:r>
              <a:rPr lang="fr-FR" b="1" dirty="0"/>
              <a:t>certains produits</a:t>
            </a:r>
            <a:r>
              <a:rPr lang="fr-FR" dirty="0"/>
              <a:t> (</a:t>
            </a:r>
            <a:r>
              <a:rPr lang="fr-FR" dirty="0" err="1"/>
              <a:t>logiqued’accise</a:t>
            </a:r>
            <a:r>
              <a:rPr lang="fr-FR" dirty="0"/>
              <a:t>, souvent à objectifs budgétaires et parfois de santé publique). </a:t>
            </a:r>
          </a:p>
          <a:p>
            <a:r>
              <a:rPr lang="fr-FR" b="1" dirty="0"/>
              <a:t> Droits d’enregistrement et de timbre : </a:t>
            </a:r>
            <a:r>
              <a:rPr lang="fr-FR" dirty="0"/>
              <a:t>Prélèvements liés aux </a:t>
            </a:r>
            <a:r>
              <a:rPr lang="fr-FR" b="1" dirty="0"/>
              <a:t>actes, contrats, mutations</a:t>
            </a:r>
            <a:r>
              <a:rPr lang="fr-FR" dirty="0"/>
              <a:t> (immobilier, actes juridiques, formalités), comprenant des droits d’enregistrement et des droits de timbre selon la nature de l’acte.</a:t>
            </a:r>
          </a:p>
          <a:p>
            <a:r>
              <a:rPr lang="fr-FR" dirty="0"/>
              <a:t> </a:t>
            </a:r>
            <a:r>
              <a:rPr lang="fr-FR" b="1" dirty="0"/>
              <a:t>Taxes locales (fiscalité locale) : </a:t>
            </a:r>
            <a:r>
              <a:rPr lang="fr-FR" dirty="0"/>
              <a:t>Ensemble de taxes et redevances au profit des collectivités locales, typiquement :</a:t>
            </a:r>
          </a:p>
          <a:p>
            <a:pPr>
              <a:buFont typeface="Wingdings" panose="05000000000000000000" pitchFamily="2" charset="2"/>
              <a:buChar char="v"/>
            </a:pPr>
            <a:r>
              <a:rPr lang="fr-FR" b="1" dirty="0"/>
              <a:t>Taxe sur les immeubles bâtis</a:t>
            </a:r>
            <a:r>
              <a:rPr lang="fr-FR" dirty="0"/>
              <a:t>,</a:t>
            </a:r>
          </a:p>
          <a:p>
            <a:pPr>
              <a:buFont typeface="Wingdings" panose="05000000000000000000" pitchFamily="2" charset="2"/>
              <a:buChar char="v"/>
            </a:pPr>
            <a:r>
              <a:rPr lang="fr-FR" b="1" dirty="0"/>
              <a:t>Taxe sur les terrains non bâtis</a:t>
            </a:r>
            <a:r>
              <a:rPr lang="fr-FR" dirty="0"/>
              <a:t>,</a:t>
            </a:r>
          </a:p>
          <a:p>
            <a:pPr>
              <a:buFont typeface="Wingdings" panose="05000000000000000000" pitchFamily="2" charset="2"/>
              <a:buChar char="v"/>
            </a:pPr>
            <a:r>
              <a:rPr lang="fr-FR" dirty="0"/>
              <a:t>Taxes liées à certaines activités locales (selon le code et textes d’application).</a:t>
            </a:r>
            <a:br>
              <a:rPr lang="fr-FR" dirty="0"/>
            </a:br>
            <a:r>
              <a:rPr lang="fr-FR" dirty="0"/>
              <a:t>Cadre, Code de la fiscalité locale (loi de promulgation et recueil). </a:t>
            </a:r>
          </a:p>
          <a:p>
            <a:r>
              <a:rPr lang="fr-FR" b="1" dirty="0"/>
              <a:t> Autres “taxations diverses” (produits, transport, assurances, etc.)</a:t>
            </a:r>
          </a:p>
          <a:p>
            <a:pPr marL="0" indent="0">
              <a:buNone/>
            </a:pPr>
            <a:r>
              <a:rPr lang="fr-FR" dirty="0"/>
              <a:t>Le Ministère des Finances regroupe aussi, en dehors des grands impôts, des taxations visant </a:t>
            </a:r>
            <a:r>
              <a:rPr lang="fr-FR" b="1" dirty="0"/>
              <a:t>certains produits</a:t>
            </a:r>
            <a:r>
              <a:rPr lang="fr-FR" dirty="0"/>
              <a:t> ou </a:t>
            </a:r>
            <a:r>
              <a:rPr lang="fr-FR" b="1" dirty="0"/>
              <a:t>secteurs</a:t>
            </a:r>
            <a:r>
              <a:rPr lang="fr-FR" dirty="0"/>
              <a:t> (transport, assurances, etc.), selon lois particulières et lois de finances successives.</a:t>
            </a:r>
          </a:p>
          <a:p>
            <a:endParaRPr lang="fr-FR" dirty="0"/>
          </a:p>
        </p:txBody>
      </p:sp>
    </p:spTree>
    <p:extLst>
      <p:ext uri="{BB962C8B-B14F-4D97-AF65-F5344CB8AC3E}">
        <p14:creationId xmlns:p14="http://schemas.microsoft.com/office/powerpoint/2010/main" val="51384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496" y="229434"/>
            <a:ext cx="11088784" cy="548497"/>
          </a:xfrm>
          <a:prstGeom prst="rect">
            <a:avLst/>
          </a:prstGeom>
          <a:noFill/>
          <a:ln/>
        </p:spPr>
        <p:txBody>
          <a:bodyPr wrap="square" rtlCol="0" anchor="ctr"/>
          <a:lstStyle/>
          <a:p>
            <a:r>
              <a:rPr lang="en-US" sz="2799" b="1" dirty="0">
                <a:solidFill>
                  <a:srgbClr val="111827"/>
                </a:solidFill>
                <a:latin typeface="Calibri" pitchFamily="34" charset="0"/>
                <a:ea typeface="Calibri" pitchFamily="34" charset="-122"/>
                <a:cs typeface="Calibri" pitchFamily="34" charset="-120"/>
              </a:rPr>
              <a:t>Système fiscal tunisien, schéma récapitulatif (niveau macro)</a:t>
            </a:r>
            <a:endParaRPr lang="en-US" sz="2799" dirty="0"/>
          </a:p>
        </p:txBody>
      </p:sp>
      <p:sp>
        <p:nvSpPr>
          <p:cNvPr id="3" name="Shape 1"/>
          <p:cNvSpPr/>
          <p:nvPr/>
        </p:nvSpPr>
        <p:spPr>
          <a:xfrm>
            <a:off x="3885188" y="1235011"/>
            <a:ext cx="4433685" cy="777038"/>
          </a:xfrm>
          <a:prstGeom prst="roundRect">
            <a:avLst/>
          </a:prstGeom>
          <a:solidFill>
            <a:srgbClr val="F3F4F6"/>
          </a:solidFill>
          <a:ln w="19050">
            <a:solidFill>
              <a:srgbClr val="111827"/>
            </a:solidFill>
            <a:prstDash val="solid"/>
          </a:ln>
        </p:spPr>
      </p:sp>
      <p:sp>
        <p:nvSpPr>
          <p:cNvPr id="4" name="Text 2"/>
          <p:cNvSpPr/>
          <p:nvPr/>
        </p:nvSpPr>
        <p:spPr>
          <a:xfrm>
            <a:off x="3885188" y="1235011"/>
            <a:ext cx="4433685" cy="777038"/>
          </a:xfrm>
          <a:prstGeom prst="rect">
            <a:avLst/>
          </a:prstGeom>
          <a:noFill/>
          <a:ln/>
        </p:spPr>
        <p:txBody>
          <a:bodyPr wrap="square" rtlCol="0" anchor="ctr"/>
          <a:lstStyle/>
          <a:p>
            <a:pPr algn="ctr"/>
            <a:r>
              <a:rPr lang="en-US" sz="1799" b="1" dirty="0">
                <a:solidFill>
                  <a:srgbClr val="111827"/>
                </a:solidFill>
                <a:latin typeface="Calibri" pitchFamily="34" charset="0"/>
                <a:ea typeface="Calibri" pitchFamily="34" charset="-122"/>
                <a:cs typeface="Calibri" pitchFamily="34" charset="-120"/>
              </a:rPr>
              <a:t>SYSTÈME FISCAL</a:t>
            </a:r>
            <a:endParaRPr lang="en-US" sz="1799" dirty="0"/>
          </a:p>
          <a:p>
            <a:pPr algn="ctr"/>
            <a:r>
              <a:rPr lang="en-US" sz="1799" b="1" dirty="0">
                <a:solidFill>
                  <a:srgbClr val="111827"/>
                </a:solidFill>
                <a:latin typeface="Calibri" pitchFamily="34" charset="0"/>
                <a:ea typeface="Calibri" pitchFamily="34" charset="-122"/>
                <a:cs typeface="Calibri" pitchFamily="34" charset="-120"/>
              </a:rPr>
              <a:t>TUNISIEN</a:t>
            </a:r>
            <a:endParaRPr lang="en-US" sz="1799" dirty="0"/>
          </a:p>
        </p:txBody>
      </p:sp>
      <p:sp>
        <p:nvSpPr>
          <p:cNvPr id="5" name="Shape 3"/>
          <p:cNvSpPr/>
          <p:nvPr/>
        </p:nvSpPr>
        <p:spPr>
          <a:xfrm>
            <a:off x="594205" y="2332006"/>
            <a:ext cx="3473815" cy="1142702"/>
          </a:xfrm>
          <a:prstGeom prst="roundRect">
            <a:avLst/>
          </a:prstGeom>
          <a:solidFill>
            <a:srgbClr val="FFFFFF"/>
          </a:solidFill>
          <a:ln w="15875">
            <a:solidFill>
              <a:srgbClr val="111827"/>
            </a:solidFill>
            <a:prstDash val="solid"/>
          </a:ln>
        </p:spPr>
      </p:sp>
      <p:sp>
        <p:nvSpPr>
          <p:cNvPr id="6" name="Text 4"/>
          <p:cNvSpPr/>
          <p:nvPr/>
        </p:nvSpPr>
        <p:spPr>
          <a:xfrm>
            <a:off x="758754" y="2441705"/>
            <a:ext cx="3144717" cy="319957"/>
          </a:xfrm>
          <a:prstGeom prst="rect">
            <a:avLst/>
          </a:prstGeom>
          <a:noFill/>
          <a:ln/>
        </p:spPr>
        <p:txBody>
          <a:bodyPr wrap="square" rtlCol="0" anchor="ctr"/>
          <a:lstStyle/>
          <a:p>
            <a:r>
              <a:rPr lang="en-US" sz="1600" b="1" dirty="0">
                <a:solidFill>
                  <a:srgbClr val="111827"/>
                </a:solidFill>
                <a:latin typeface="Calibri" pitchFamily="34" charset="0"/>
                <a:ea typeface="Calibri" pitchFamily="34" charset="-122"/>
                <a:cs typeface="Calibri" pitchFamily="34" charset="-120"/>
              </a:rPr>
              <a:t>Impôts directs</a:t>
            </a:r>
            <a:endParaRPr lang="en-US" sz="1600" dirty="0"/>
          </a:p>
        </p:txBody>
      </p:sp>
      <p:sp>
        <p:nvSpPr>
          <p:cNvPr id="7" name="Text 5"/>
          <p:cNvSpPr/>
          <p:nvPr/>
        </p:nvSpPr>
        <p:spPr>
          <a:xfrm>
            <a:off x="850170" y="2834795"/>
            <a:ext cx="2961884" cy="502789"/>
          </a:xfrm>
          <a:prstGeom prst="rect">
            <a:avLst/>
          </a:prstGeom>
          <a:noFill/>
          <a:ln/>
        </p:spPr>
        <p:txBody>
          <a:bodyPr wrap="square" rtlCol="0" anchor="ctr"/>
          <a:lstStyle/>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IRPP</a:t>
            </a:r>
            <a:endParaRPr lang="en-US" sz="1400" dirty="0"/>
          </a:p>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IS</a:t>
            </a:r>
            <a:endParaRPr lang="en-US" sz="1400" dirty="0"/>
          </a:p>
        </p:txBody>
      </p:sp>
      <p:sp>
        <p:nvSpPr>
          <p:cNvPr id="8" name="Shape 6"/>
          <p:cNvSpPr/>
          <p:nvPr/>
        </p:nvSpPr>
        <p:spPr>
          <a:xfrm>
            <a:off x="8117757" y="2332006"/>
            <a:ext cx="3473815" cy="1416951"/>
          </a:xfrm>
          <a:prstGeom prst="roundRect">
            <a:avLst/>
          </a:prstGeom>
          <a:solidFill>
            <a:srgbClr val="FFFFFF"/>
          </a:solidFill>
          <a:ln w="15875">
            <a:solidFill>
              <a:srgbClr val="111827"/>
            </a:solidFill>
            <a:prstDash val="solid"/>
          </a:ln>
        </p:spPr>
      </p:sp>
      <p:sp>
        <p:nvSpPr>
          <p:cNvPr id="9" name="Text 7"/>
          <p:cNvSpPr/>
          <p:nvPr/>
        </p:nvSpPr>
        <p:spPr>
          <a:xfrm>
            <a:off x="8282306" y="2441705"/>
            <a:ext cx="3144717" cy="319957"/>
          </a:xfrm>
          <a:prstGeom prst="rect">
            <a:avLst/>
          </a:prstGeom>
          <a:noFill/>
          <a:ln/>
        </p:spPr>
        <p:txBody>
          <a:bodyPr wrap="square" rtlCol="0" anchor="ctr"/>
          <a:lstStyle/>
          <a:p>
            <a:r>
              <a:rPr lang="en-US" sz="1600" b="1" dirty="0">
                <a:solidFill>
                  <a:srgbClr val="111827"/>
                </a:solidFill>
                <a:latin typeface="Calibri" pitchFamily="34" charset="0"/>
                <a:ea typeface="Calibri" pitchFamily="34" charset="-122"/>
                <a:cs typeface="Calibri" pitchFamily="34" charset="-120"/>
              </a:rPr>
              <a:t>Impôts indirects</a:t>
            </a:r>
            <a:endParaRPr lang="en-US" sz="1600" dirty="0"/>
          </a:p>
          <a:p>
            <a:r>
              <a:rPr lang="en-US" sz="1600" b="1" dirty="0">
                <a:solidFill>
                  <a:srgbClr val="111827"/>
                </a:solidFill>
                <a:latin typeface="Calibri" pitchFamily="34" charset="0"/>
                <a:ea typeface="Calibri" pitchFamily="34" charset="-122"/>
                <a:cs typeface="Calibri" pitchFamily="34" charset="-120"/>
              </a:rPr>
              <a:t>(et frontière)</a:t>
            </a:r>
            <a:endParaRPr lang="en-US" sz="1600" dirty="0"/>
          </a:p>
        </p:txBody>
      </p:sp>
      <p:sp>
        <p:nvSpPr>
          <p:cNvPr id="10" name="Text 8"/>
          <p:cNvSpPr/>
          <p:nvPr/>
        </p:nvSpPr>
        <p:spPr>
          <a:xfrm>
            <a:off x="8373723" y="2834795"/>
            <a:ext cx="2961884" cy="777038"/>
          </a:xfrm>
          <a:prstGeom prst="rect">
            <a:avLst/>
          </a:prstGeom>
          <a:noFill/>
          <a:ln/>
        </p:spPr>
        <p:txBody>
          <a:bodyPr wrap="square" rtlCol="0" anchor="ctr"/>
          <a:lstStyle/>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TVA</a:t>
            </a:r>
            <a:endParaRPr lang="en-US" sz="1400" dirty="0"/>
          </a:p>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Droit de consommation</a:t>
            </a:r>
            <a:endParaRPr lang="en-US" sz="1400" dirty="0"/>
          </a:p>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Droits de douane</a:t>
            </a:r>
            <a:endParaRPr lang="en-US" sz="1400" dirty="0"/>
          </a:p>
        </p:txBody>
      </p:sp>
      <p:sp>
        <p:nvSpPr>
          <p:cNvPr id="11" name="Shape 9"/>
          <p:cNvSpPr/>
          <p:nvPr/>
        </p:nvSpPr>
        <p:spPr>
          <a:xfrm>
            <a:off x="594205" y="4160330"/>
            <a:ext cx="3473815" cy="1142702"/>
          </a:xfrm>
          <a:prstGeom prst="roundRect">
            <a:avLst/>
          </a:prstGeom>
          <a:solidFill>
            <a:srgbClr val="FFFFFF"/>
          </a:solidFill>
          <a:ln w="15875">
            <a:solidFill>
              <a:srgbClr val="111827"/>
            </a:solidFill>
            <a:prstDash val="solid"/>
          </a:ln>
        </p:spPr>
      </p:sp>
      <p:sp>
        <p:nvSpPr>
          <p:cNvPr id="12" name="Text 10"/>
          <p:cNvSpPr/>
          <p:nvPr/>
        </p:nvSpPr>
        <p:spPr>
          <a:xfrm>
            <a:off x="758754" y="4270029"/>
            <a:ext cx="3144717" cy="319957"/>
          </a:xfrm>
          <a:prstGeom prst="rect">
            <a:avLst/>
          </a:prstGeom>
          <a:noFill/>
          <a:ln/>
        </p:spPr>
        <p:txBody>
          <a:bodyPr wrap="square" rtlCol="0" anchor="ctr"/>
          <a:lstStyle/>
          <a:p>
            <a:r>
              <a:rPr lang="en-US" sz="1600" b="1" dirty="0">
                <a:solidFill>
                  <a:srgbClr val="111827"/>
                </a:solidFill>
                <a:latin typeface="Calibri" pitchFamily="34" charset="0"/>
                <a:ea typeface="Calibri" pitchFamily="34" charset="-122"/>
                <a:cs typeface="Calibri" pitchFamily="34" charset="-120"/>
              </a:rPr>
              <a:t>Droits liés aux actes</a:t>
            </a:r>
            <a:endParaRPr lang="en-US" sz="1600" dirty="0"/>
          </a:p>
        </p:txBody>
      </p:sp>
      <p:sp>
        <p:nvSpPr>
          <p:cNvPr id="13" name="Text 11"/>
          <p:cNvSpPr/>
          <p:nvPr/>
        </p:nvSpPr>
        <p:spPr>
          <a:xfrm>
            <a:off x="850170" y="4663119"/>
            <a:ext cx="2961884" cy="502789"/>
          </a:xfrm>
          <a:prstGeom prst="rect">
            <a:avLst/>
          </a:prstGeom>
          <a:noFill/>
          <a:ln/>
        </p:spPr>
        <p:txBody>
          <a:bodyPr wrap="square" rtlCol="0" anchor="ctr"/>
          <a:lstStyle/>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Enregistrement</a:t>
            </a:r>
            <a:endParaRPr lang="en-US" sz="1400" dirty="0"/>
          </a:p>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Timbre</a:t>
            </a:r>
            <a:endParaRPr lang="en-US" sz="1400" dirty="0"/>
          </a:p>
        </p:txBody>
      </p:sp>
      <p:sp>
        <p:nvSpPr>
          <p:cNvPr id="14" name="Shape 12"/>
          <p:cNvSpPr/>
          <p:nvPr/>
        </p:nvSpPr>
        <p:spPr>
          <a:xfrm>
            <a:off x="4360552" y="4571702"/>
            <a:ext cx="3473815" cy="959870"/>
          </a:xfrm>
          <a:prstGeom prst="roundRect">
            <a:avLst/>
          </a:prstGeom>
          <a:solidFill>
            <a:srgbClr val="FFFFFF"/>
          </a:solidFill>
          <a:ln w="15875">
            <a:solidFill>
              <a:srgbClr val="111827"/>
            </a:solidFill>
            <a:prstDash val="solid"/>
          </a:ln>
        </p:spPr>
      </p:sp>
      <p:sp>
        <p:nvSpPr>
          <p:cNvPr id="15" name="Text 13"/>
          <p:cNvSpPr/>
          <p:nvPr/>
        </p:nvSpPr>
        <p:spPr>
          <a:xfrm>
            <a:off x="4525101" y="4681402"/>
            <a:ext cx="3144717" cy="319957"/>
          </a:xfrm>
          <a:prstGeom prst="rect">
            <a:avLst/>
          </a:prstGeom>
          <a:noFill/>
          <a:ln/>
        </p:spPr>
        <p:txBody>
          <a:bodyPr wrap="square" rtlCol="0" anchor="ctr"/>
          <a:lstStyle/>
          <a:p>
            <a:r>
              <a:rPr lang="en-US" sz="1600" b="1" dirty="0">
                <a:solidFill>
                  <a:srgbClr val="111827"/>
                </a:solidFill>
                <a:latin typeface="Calibri" pitchFamily="34" charset="0"/>
                <a:ea typeface="Calibri" pitchFamily="34" charset="-122"/>
                <a:cs typeface="Calibri" pitchFamily="34" charset="-120"/>
              </a:rPr>
              <a:t>Fiscalité locale</a:t>
            </a:r>
            <a:endParaRPr lang="en-US" sz="1600" dirty="0"/>
          </a:p>
        </p:txBody>
      </p:sp>
      <p:sp>
        <p:nvSpPr>
          <p:cNvPr id="16" name="Text 14"/>
          <p:cNvSpPr/>
          <p:nvPr/>
        </p:nvSpPr>
        <p:spPr>
          <a:xfrm>
            <a:off x="4616517" y="5074491"/>
            <a:ext cx="2961884" cy="319957"/>
          </a:xfrm>
          <a:prstGeom prst="rect">
            <a:avLst/>
          </a:prstGeom>
          <a:noFill/>
          <a:ln/>
        </p:spPr>
        <p:txBody>
          <a:bodyPr wrap="square" rtlCol="0" anchor="ctr"/>
          <a:lstStyle/>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Taxes locales</a:t>
            </a:r>
            <a:endParaRPr lang="en-US" sz="1400" dirty="0"/>
          </a:p>
        </p:txBody>
      </p:sp>
      <p:sp>
        <p:nvSpPr>
          <p:cNvPr id="17" name="Shape 15"/>
          <p:cNvSpPr/>
          <p:nvPr/>
        </p:nvSpPr>
        <p:spPr>
          <a:xfrm>
            <a:off x="8117757" y="4160330"/>
            <a:ext cx="3473815" cy="1142702"/>
          </a:xfrm>
          <a:prstGeom prst="roundRect">
            <a:avLst/>
          </a:prstGeom>
          <a:solidFill>
            <a:srgbClr val="FFFFFF"/>
          </a:solidFill>
          <a:ln w="15875">
            <a:solidFill>
              <a:srgbClr val="111827"/>
            </a:solidFill>
            <a:prstDash val="solid"/>
          </a:ln>
        </p:spPr>
      </p:sp>
      <p:sp>
        <p:nvSpPr>
          <p:cNvPr id="18" name="Text 16"/>
          <p:cNvSpPr/>
          <p:nvPr/>
        </p:nvSpPr>
        <p:spPr>
          <a:xfrm>
            <a:off x="8282306" y="4270029"/>
            <a:ext cx="3144717" cy="319957"/>
          </a:xfrm>
          <a:prstGeom prst="rect">
            <a:avLst/>
          </a:prstGeom>
          <a:noFill/>
          <a:ln/>
        </p:spPr>
        <p:txBody>
          <a:bodyPr wrap="square" rtlCol="0" anchor="ctr"/>
          <a:lstStyle/>
          <a:p>
            <a:r>
              <a:rPr lang="en-US" sz="1600" b="1" dirty="0">
                <a:solidFill>
                  <a:srgbClr val="111827"/>
                </a:solidFill>
                <a:latin typeface="Calibri" pitchFamily="34" charset="0"/>
                <a:ea typeface="Calibri" pitchFamily="34" charset="-122"/>
                <a:cs typeface="Calibri" pitchFamily="34" charset="-120"/>
              </a:rPr>
              <a:t>Autres taxations</a:t>
            </a:r>
            <a:endParaRPr lang="en-US" sz="1600" dirty="0"/>
          </a:p>
        </p:txBody>
      </p:sp>
      <p:sp>
        <p:nvSpPr>
          <p:cNvPr id="19" name="Text 17"/>
          <p:cNvSpPr/>
          <p:nvPr/>
        </p:nvSpPr>
        <p:spPr>
          <a:xfrm>
            <a:off x="8373723" y="4663119"/>
            <a:ext cx="2961884" cy="502789"/>
          </a:xfrm>
          <a:prstGeom prst="rect">
            <a:avLst/>
          </a:prstGeom>
          <a:noFill/>
          <a:ln/>
        </p:spPr>
        <p:txBody>
          <a:bodyPr wrap="square" rtlCol="0" anchor="ctr"/>
          <a:lstStyle/>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Produits ciblés</a:t>
            </a:r>
            <a:endParaRPr lang="en-US" sz="1400" dirty="0"/>
          </a:p>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Transport</a:t>
            </a:r>
            <a:endParaRPr lang="en-US" sz="1400" dirty="0"/>
          </a:p>
          <a:p>
            <a:pPr marL="228531" indent="-228531">
              <a:spcAft>
                <a:spcPts val="400"/>
              </a:spcAft>
              <a:buSzPct val="100000"/>
              <a:buChar char="•"/>
            </a:pPr>
            <a:r>
              <a:rPr lang="en-US" sz="1400" dirty="0">
                <a:solidFill>
                  <a:srgbClr val="111827"/>
                </a:solidFill>
                <a:latin typeface="Calibri" pitchFamily="34" charset="0"/>
                <a:ea typeface="Calibri" pitchFamily="34" charset="-122"/>
                <a:cs typeface="Calibri" pitchFamily="34" charset="-120"/>
              </a:rPr>
              <a:t>Assurances, etc.</a:t>
            </a:r>
            <a:endParaRPr lang="en-US" sz="1400" dirty="0"/>
          </a:p>
        </p:txBody>
      </p:sp>
      <p:sp>
        <p:nvSpPr>
          <p:cNvPr id="20" name="Shape 18"/>
          <p:cNvSpPr/>
          <p:nvPr/>
        </p:nvSpPr>
        <p:spPr>
          <a:xfrm>
            <a:off x="5919198" y="1852071"/>
            <a:ext cx="0" cy="799892"/>
          </a:xfrm>
          <a:prstGeom prst="line">
            <a:avLst/>
          </a:prstGeom>
          <a:noFill/>
          <a:ln w="19050">
            <a:solidFill>
              <a:srgbClr val="374151"/>
            </a:solidFill>
            <a:prstDash val="solid"/>
          </a:ln>
        </p:spPr>
      </p:sp>
      <p:sp>
        <p:nvSpPr>
          <p:cNvPr id="21" name="Shape 19"/>
          <p:cNvSpPr/>
          <p:nvPr/>
        </p:nvSpPr>
        <p:spPr>
          <a:xfrm>
            <a:off x="6284862" y="1852071"/>
            <a:ext cx="1832895" cy="799892"/>
          </a:xfrm>
          <a:prstGeom prst="line">
            <a:avLst/>
          </a:prstGeom>
          <a:noFill/>
          <a:ln w="19050">
            <a:solidFill>
              <a:srgbClr val="374151"/>
            </a:solidFill>
            <a:prstDash val="solid"/>
          </a:ln>
        </p:spPr>
      </p:sp>
      <p:sp>
        <p:nvSpPr>
          <p:cNvPr id="22" name="Shape 20"/>
          <p:cNvSpPr/>
          <p:nvPr/>
        </p:nvSpPr>
        <p:spPr>
          <a:xfrm>
            <a:off x="5919198" y="1943487"/>
            <a:ext cx="0" cy="2536799"/>
          </a:xfrm>
          <a:prstGeom prst="line">
            <a:avLst/>
          </a:prstGeom>
          <a:noFill/>
          <a:ln w="19050">
            <a:solidFill>
              <a:srgbClr val="374151"/>
            </a:solidFill>
            <a:prstDash val="solid"/>
          </a:ln>
        </p:spPr>
      </p:sp>
      <p:sp>
        <p:nvSpPr>
          <p:cNvPr id="23" name="Shape 21"/>
          <p:cNvSpPr/>
          <p:nvPr/>
        </p:nvSpPr>
        <p:spPr>
          <a:xfrm>
            <a:off x="6102030" y="1943487"/>
            <a:ext cx="0" cy="2628215"/>
          </a:xfrm>
          <a:prstGeom prst="line">
            <a:avLst/>
          </a:prstGeom>
          <a:noFill/>
          <a:ln w="19050">
            <a:solidFill>
              <a:srgbClr val="374151"/>
            </a:solidFill>
            <a:prstDash val="solid"/>
          </a:ln>
        </p:spPr>
      </p:sp>
      <p:sp>
        <p:nvSpPr>
          <p:cNvPr id="24" name="Shape 22"/>
          <p:cNvSpPr/>
          <p:nvPr/>
        </p:nvSpPr>
        <p:spPr>
          <a:xfrm>
            <a:off x="6284862" y="1943487"/>
            <a:ext cx="1832895" cy="2536799"/>
          </a:xfrm>
          <a:prstGeom prst="line">
            <a:avLst/>
          </a:prstGeom>
          <a:noFill/>
          <a:ln w="19050">
            <a:solidFill>
              <a:srgbClr val="374151"/>
            </a:solidFill>
            <a:prstDash val="solid"/>
          </a:ln>
        </p:spPr>
      </p:sp>
      <p:sp>
        <p:nvSpPr>
          <p:cNvPr id="25" name="Text 23"/>
          <p:cNvSpPr/>
          <p:nvPr/>
        </p:nvSpPr>
        <p:spPr>
          <a:xfrm>
            <a:off x="548496" y="6564575"/>
            <a:ext cx="11088784" cy="255965"/>
          </a:xfrm>
          <a:prstGeom prst="rect">
            <a:avLst/>
          </a:prstGeom>
          <a:noFill/>
          <a:ln/>
        </p:spPr>
        <p:txBody>
          <a:bodyPr wrap="square" rtlCol="0" anchor="ctr"/>
          <a:lstStyle/>
          <a:p>
            <a:r>
              <a:rPr lang="en-US" sz="1000" dirty="0">
                <a:solidFill>
                  <a:srgbClr val="6B7280"/>
                </a:solidFill>
                <a:latin typeface="Calibri" pitchFamily="34" charset="0"/>
                <a:ea typeface="Calibri" pitchFamily="34" charset="-122"/>
                <a:cs typeface="Calibri" pitchFamily="34" charset="-120"/>
              </a:rPr>
              <a:t>Sources conceptuelles, Ministère des Finances (aperçu fiscalité), Code IRPP/IS, Code TVA et droit de consommation, Douane (Tarif Web).</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F8015-C184-4490-B115-E4066A456413}"/>
              </a:ext>
            </a:extLst>
          </p:cNvPr>
          <p:cNvSpPr>
            <a:spLocks noGrp="1"/>
          </p:cNvSpPr>
          <p:nvPr>
            <p:ph type="title"/>
          </p:nvPr>
        </p:nvSpPr>
        <p:spPr/>
        <p:txBody>
          <a:bodyPr/>
          <a:lstStyle/>
          <a:p>
            <a:pPr algn="ctr"/>
            <a:r>
              <a:rPr lang="fr-FR" sz="4000" dirty="0"/>
              <a:t>Justice fiscale pour une croissance inclusive</a:t>
            </a:r>
            <a:endParaRPr lang="fr-FR" dirty="0"/>
          </a:p>
        </p:txBody>
      </p:sp>
      <p:sp>
        <p:nvSpPr>
          <p:cNvPr id="3" name="Espace réservé du contenu 2">
            <a:extLst>
              <a:ext uri="{FF2B5EF4-FFF2-40B4-BE49-F238E27FC236}">
                <a16:creationId xmlns:a16="http://schemas.microsoft.com/office/drawing/2014/main" id="{7F1C3418-948F-4D74-B0CA-A0A21B38B997}"/>
              </a:ext>
            </a:extLst>
          </p:cNvPr>
          <p:cNvSpPr>
            <a:spLocks noGrp="1"/>
          </p:cNvSpPr>
          <p:nvPr>
            <p:ph idx="1"/>
          </p:nvPr>
        </p:nvSpPr>
        <p:spPr/>
        <p:txBody>
          <a:bodyPr/>
          <a:lstStyle/>
          <a:p>
            <a:pPr marL="0" indent="0" algn="ctr">
              <a:buNone/>
            </a:pPr>
            <a:r>
              <a:rPr lang="fr-FR" sz="5400" dirty="0"/>
              <a:t>Idée-clé: </a:t>
            </a:r>
          </a:p>
          <a:p>
            <a:pPr marL="0" indent="0" algn="ctr">
              <a:buNone/>
            </a:pPr>
            <a:r>
              <a:rPr lang="fr-FR" sz="5400" dirty="0"/>
              <a:t>Pour accepter l’impôt, il faut le comprendre !</a:t>
            </a:r>
          </a:p>
          <a:p>
            <a:endParaRPr lang="fr-FR" dirty="0"/>
          </a:p>
        </p:txBody>
      </p:sp>
    </p:spTree>
    <p:extLst>
      <p:ext uri="{BB962C8B-B14F-4D97-AF65-F5344CB8AC3E}">
        <p14:creationId xmlns:p14="http://schemas.microsoft.com/office/powerpoint/2010/main" val="266735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8A342-4AFA-4E86-B000-EAA270987BFD}"/>
              </a:ext>
            </a:extLst>
          </p:cNvPr>
          <p:cNvSpPr>
            <a:spLocks noGrp="1"/>
          </p:cNvSpPr>
          <p:nvPr>
            <p:ph type="title"/>
          </p:nvPr>
        </p:nvSpPr>
        <p:spPr/>
        <p:txBody>
          <a:bodyPr/>
          <a:lstStyle/>
          <a:p>
            <a:pPr algn="ctr"/>
            <a:r>
              <a:rPr lang="fr-FR" b="1" dirty="0">
                <a:solidFill>
                  <a:srgbClr val="FF0000"/>
                </a:solidFill>
              </a:rPr>
              <a:t>Qui collecte les impôts ?</a:t>
            </a:r>
          </a:p>
        </p:txBody>
      </p:sp>
      <p:sp>
        <p:nvSpPr>
          <p:cNvPr id="3" name="Espace réservé du contenu 2">
            <a:extLst>
              <a:ext uri="{FF2B5EF4-FFF2-40B4-BE49-F238E27FC236}">
                <a16:creationId xmlns:a16="http://schemas.microsoft.com/office/drawing/2014/main" id="{D31106AD-9ED6-4FA0-9ECF-7709161F21F1}"/>
              </a:ext>
            </a:extLst>
          </p:cNvPr>
          <p:cNvSpPr>
            <a:spLocks noGrp="1"/>
          </p:cNvSpPr>
          <p:nvPr>
            <p:ph idx="1"/>
          </p:nvPr>
        </p:nvSpPr>
        <p:spPr>
          <a:xfrm>
            <a:off x="1103025" y="1285875"/>
            <a:ext cx="8944211" cy="5400675"/>
          </a:xfrm>
        </p:spPr>
        <p:txBody>
          <a:bodyPr>
            <a:normAutofit fontScale="92500" lnSpcReduction="20000"/>
          </a:bodyPr>
          <a:lstStyle/>
          <a:p>
            <a:pPr marL="0" indent="0">
              <a:buNone/>
            </a:pPr>
            <a:r>
              <a:rPr lang="fr-FR" b="1" dirty="0"/>
              <a:t>1) Direction Générale des Impôts (DGI), Ministère des Finances</a:t>
            </a:r>
            <a:endParaRPr lang="fr-FR" dirty="0"/>
          </a:p>
          <a:p>
            <a:r>
              <a:rPr lang="fr-FR" dirty="0"/>
              <a:t>Administration de l’impôt côté “fiscalité interne”, assiette, gestion, contrôle fiscal, suivi des dossiers contribuables, doctrine et coordination des services. </a:t>
            </a:r>
          </a:p>
          <a:p>
            <a:pPr marL="0" indent="0">
              <a:buNone/>
            </a:pPr>
            <a:r>
              <a:rPr lang="fr-FR" b="1" dirty="0"/>
              <a:t>2) Direction Générale de la Comptabilité Publique et du Recouvrement (DGCPR), Trésor, Recettes des finances</a:t>
            </a:r>
            <a:endParaRPr lang="fr-FR" dirty="0"/>
          </a:p>
          <a:p>
            <a:r>
              <a:rPr lang="fr-FR" dirty="0"/>
              <a:t>“Caisse de l’État”, recouvre les recettes dues à l’État, aux établissements publics et aux collectivités locales, paie les dépenses publiques, tient la comptabilité de l’État et produit l’information financière d’exécution budgétaire. </a:t>
            </a:r>
          </a:p>
          <a:p>
            <a:pPr marL="0" indent="0">
              <a:buNone/>
            </a:pPr>
            <a:r>
              <a:rPr lang="fr-FR" b="1" dirty="0"/>
              <a:t>3) Douane Tunisienne, Direction Générale des Douanes</a:t>
            </a:r>
            <a:endParaRPr lang="fr-FR" dirty="0"/>
          </a:p>
          <a:p>
            <a:r>
              <a:rPr lang="fr-FR" dirty="0"/>
              <a:t>Perçoit les droits de douane et, plus largement, les droits, taxes et impôts dus à l’importation et à l’exportation au profit du budget de l’État. </a:t>
            </a:r>
          </a:p>
          <a:p>
            <a:r>
              <a:rPr lang="fr-FR" dirty="0"/>
              <a:t>Perçoit aussi certaines taxes parafiscales affectées, notamment au profit de la Caisse générale de compensation et de caisses interprofessionnelles. </a:t>
            </a:r>
          </a:p>
          <a:p>
            <a:pPr marL="0" indent="0">
              <a:buNone/>
            </a:pPr>
            <a:r>
              <a:rPr lang="fr-FR" b="1" dirty="0"/>
              <a:t>4) Collectivités locales (fiscalité locale)</a:t>
            </a:r>
            <a:endParaRPr lang="fr-FR" dirty="0"/>
          </a:p>
          <a:p>
            <a:r>
              <a:rPr lang="fr-FR" dirty="0"/>
              <a:t>Les taxes locales sont liquidées par les services des collectivités locales, et le paiement se fait au receveur des finances, selon le cadre du Code de la fiscalité locale. </a:t>
            </a:r>
          </a:p>
          <a:p>
            <a:pPr marL="0" indent="0">
              <a:buNone/>
            </a:pPr>
            <a:endParaRPr lang="fr-FR" b="1" dirty="0"/>
          </a:p>
          <a:p>
            <a:endParaRPr lang="fr-FR" dirty="0"/>
          </a:p>
        </p:txBody>
      </p:sp>
    </p:spTree>
    <p:extLst>
      <p:ext uri="{BB962C8B-B14F-4D97-AF65-F5344CB8AC3E}">
        <p14:creationId xmlns:p14="http://schemas.microsoft.com/office/powerpoint/2010/main" val="387302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88847-1BFB-4C8B-A428-CC9B01EEF59A}"/>
              </a:ext>
            </a:extLst>
          </p:cNvPr>
          <p:cNvSpPr>
            <a:spLocks noGrp="1"/>
          </p:cNvSpPr>
          <p:nvPr>
            <p:ph type="title"/>
          </p:nvPr>
        </p:nvSpPr>
        <p:spPr/>
        <p:txBody>
          <a:bodyPr/>
          <a:lstStyle/>
          <a:p>
            <a:pPr algn="ctr"/>
            <a:r>
              <a:rPr lang="fr-FR" b="1" dirty="0">
                <a:solidFill>
                  <a:srgbClr val="FF0000"/>
                </a:solidFill>
              </a:rPr>
              <a:t>À quoi servent les impôts ?</a:t>
            </a:r>
            <a:br>
              <a:rPr lang="fr-FR" b="1" dirty="0">
                <a:solidFill>
                  <a:srgbClr val="FF0000"/>
                </a:solidFill>
              </a:rPr>
            </a:br>
            <a:endParaRPr lang="fr-FR" b="1" dirty="0">
              <a:solidFill>
                <a:srgbClr val="FF0000"/>
              </a:solidFill>
            </a:endParaRPr>
          </a:p>
        </p:txBody>
      </p:sp>
      <p:sp>
        <p:nvSpPr>
          <p:cNvPr id="3" name="Espace réservé du contenu 2">
            <a:extLst>
              <a:ext uri="{FF2B5EF4-FFF2-40B4-BE49-F238E27FC236}">
                <a16:creationId xmlns:a16="http://schemas.microsoft.com/office/drawing/2014/main" id="{95F9A397-474A-476B-B461-1C964969733D}"/>
              </a:ext>
            </a:extLst>
          </p:cNvPr>
          <p:cNvSpPr>
            <a:spLocks noGrp="1"/>
          </p:cNvSpPr>
          <p:nvPr>
            <p:ph idx="1"/>
          </p:nvPr>
        </p:nvSpPr>
        <p:spPr/>
        <p:txBody>
          <a:bodyPr>
            <a:normAutofit fontScale="77500" lnSpcReduction="20000"/>
          </a:bodyPr>
          <a:lstStyle/>
          <a:p>
            <a:pPr marL="0" indent="0">
              <a:buNone/>
            </a:pPr>
            <a:r>
              <a:rPr lang="fr-FR" b="1" dirty="0"/>
              <a:t>1) Financer le budget de l’État</a:t>
            </a:r>
            <a:endParaRPr lang="fr-FR" dirty="0"/>
          </a:p>
          <a:p>
            <a:r>
              <a:rPr lang="fr-FR" dirty="0"/>
              <a:t>Les impôts alimentent principalement le budget de l’État pour financer les politiques publiques (services publics, fonctionnement des administrations, investissement public). C’est la logique budgétaire centrale. </a:t>
            </a:r>
          </a:p>
          <a:p>
            <a:pPr marL="0" indent="0">
              <a:buNone/>
            </a:pPr>
            <a:r>
              <a:rPr lang="fr-FR" b="1" dirty="0"/>
              <a:t>2) Payer les dépenses publiques et assurer la “chaîne de la dépense”</a:t>
            </a:r>
            <a:endParaRPr lang="fr-FR" dirty="0"/>
          </a:p>
          <a:p>
            <a:r>
              <a:rPr lang="fr-FR" dirty="0"/>
              <a:t>La DGCPR a explicitement la mission de contrôle et paiement des dépenses publiques et de tenue des comptes publics, donc les recettes fiscales servent aussi à sécuriser l’exécution budgétaire. </a:t>
            </a:r>
          </a:p>
          <a:p>
            <a:pPr marL="0" indent="0">
              <a:buNone/>
            </a:pPr>
            <a:r>
              <a:rPr lang="fr-FR" b="1" dirty="0"/>
              <a:t>3) Financer les budgets locaux et services municipaux</a:t>
            </a:r>
            <a:endParaRPr lang="fr-FR" dirty="0"/>
          </a:p>
          <a:p>
            <a:r>
              <a:rPr lang="fr-FR" dirty="0"/>
              <a:t>Une partie des prélèvements finance les collectivités locales via la fiscalité locale et les circuits de recouvrement correspondants. </a:t>
            </a:r>
          </a:p>
          <a:p>
            <a:pPr marL="0" indent="0">
              <a:buNone/>
            </a:pPr>
            <a:r>
              <a:rPr lang="fr-FR" b="1" dirty="0"/>
              <a:t>4) Financements affectés, cas des taxes parafiscales perçues en douane</a:t>
            </a:r>
            <a:endParaRPr lang="fr-FR" dirty="0"/>
          </a:p>
          <a:p>
            <a:r>
              <a:rPr lang="fr-FR" dirty="0"/>
              <a:t>Certaines taxes collectées à l’import peuvent être affectées à des mécanismes de compensation ou à des fonds spécifiques, selon les textes</a:t>
            </a:r>
          </a:p>
          <a:p>
            <a:r>
              <a:rPr lang="fr-FR" dirty="0">
                <a:hlinkClick r:id="rId2"/>
              </a:rPr>
              <a:t>https://www.finances.gov.tn/fr/structures-du-ministere/la-direction-generale-des-impots</a:t>
            </a:r>
            <a:endParaRPr lang="fr-FR" dirty="0"/>
          </a:p>
          <a:p>
            <a:pPr marL="0" indent="0">
              <a:buNone/>
            </a:pPr>
            <a:endParaRPr lang="fr-FR" dirty="0"/>
          </a:p>
          <a:p>
            <a:endParaRPr lang="fr-FR" dirty="0"/>
          </a:p>
        </p:txBody>
      </p:sp>
    </p:spTree>
    <p:extLst>
      <p:ext uri="{BB962C8B-B14F-4D97-AF65-F5344CB8AC3E}">
        <p14:creationId xmlns:p14="http://schemas.microsoft.com/office/powerpoint/2010/main" val="41388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E8B66-8C58-4EF9-948C-79FF8B68CCEF}"/>
              </a:ext>
            </a:extLst>
          </p:cNvPr>
          <p:cNvSpPr>
            <a:spLocks noGrp="1"/>
          </p:cNvSpPr>
          <p:nvPr>
            <p:ph type="title"/>
          </p:nvPr>
        </p:nvSpPr>
        <p:spPr/>
        <p:txBody>
          <a:bodyPr/>
          <a:lstStyle/>
          <a:p>
            <a:pPr algn="ctr"/>
            <a:r>
              <a:rPr lang="fr-FR" dirty="0">
                <a:solidFill>
                  <a:srgbClr val="FF0000"/>
                </a:solidFill>
              </a:rPr>
              <a:t>Questions - Réponses</a:t>
            </a:r>
          </a:p>
        </p:txBody>
      </p:sp>
      <p:sp>
        <p:nvSpPr>
          <p:cNvPr id="3" name="Espace réservé du contenu 2">
            <a:extLst>
              <a:ext uri="{FF2B5EF4-FFF2-40B4-BE49-F238E27FC236}">
                <a16:creationId xmlns:a16="http://schemas.microsoft.com/office/drawing/2014/main" id="{66637A6B-8D0D-48D5-A57F-161086FF8180}"/>
              </a:ext>
            </a:extLst>
          </p:cNvPr>
          <p:cNvSpPr>
            <a:spLocks noGrp="1"/>
          </p:cNvSpPr>
          <p:nvPr>
            <p:ph idx="1"/>
          </p:nvPr>
        </p:nvSpPr>
        <p:spPr/>
        <p:txBody>
          <a:bodyPr>
            <a:normAutofit fontScale="85000" lnSpcReduction="20000"/>
          </a:bodyPr>
          <a:lstStyle/>
          <a:p>
            <a:pPr marL="0" indent="0">
              <a:spcBef>
                <a:spcPts val="0"/>
              </a:spcBef>
              <a:buNone/>
            </a:pPr>
            <a:r>
              <a:rPr lang="fr-FR" sz="2000" b="1" dirty="0">
                <a:latin typeface="Times New Roman" panose="02020603050405020304" pitchFamily="18" charset="0"/>
                <a:ea typeface="Times New Roman" panose="02020603050405020304" pitchFamily="18" charset="0"/>
              </a:rPr>
              <a:t>Q1. Définition opérationnelle de la fiscalité ?</a:t>
            </a:r>
          </a:p>
          <a:p>
            <a:pPr marL="0" indent="0">
              <a:spcBef>
                <a:spcPts val="0"/>
              </a:spcBef>
              <a:buNone/>
            </a:pPr>
            <a:r>
              <a:rPr lang="fr-FR" sz="2000" b="1" dirty="0"/>
              <a:t>Q2. Fiscalité, impôt, taxe, c’est pareil ?</a:t>
            </a:r>
            <a:br>
              <a:rPr lang="fr-FR" sz="2000" dirty="0"/>
            </a:br>
            <a:r>
              <a:rPr lang="fr-FR" sz="2000" b="1" dirty="0"/>
              <a:t>Q3. Fiscalité, impôt, taxe, c’est pareil ?</a:t>
            </a:r>
            <a:br>
              <a:rPr lang="fr-FR" sz="2000" dirty="0"/>
            </a:br>
            <a:r>
              <a:rPr lang="fr-FR" sz="2000" b="1" dirty="0"/>
              <a:t>Q4. Pourquoi payer l’impôt ?Quelle est la justification constitutionnelle en Tunisie ?</a:t>
            </a:r>
          </a:p>
          <a:p>
            <a:pPr marL="0" indent="0">
              <a:spcBef>
                <a:spcPts val="0"/>
              </a:spcBef>
              <a:buNone/>
            </a:pPr>
            <a:r>
              <a:rPr lang="fr-FR" sz="2000" b="1" dirty="0"/>
              <a:t>Q5. Finalité budgétaire, à quoi sert l’impôt concrètement ?</a:t>
            </a:r>
            <a:br>
              <a:rPr lang="fr-FR" sz="2000" dirty="0"/>
            </a:br>
            <a:r>
              <a:rPr lang="fr-FR" sz="2000" b="1" dirty="0"/>
              <a:t>Q6. Pourquoi certains paient à la source et d’autres déclarent ?</a:t>
            </a:r>
            <a:br>
              <a:rPr lang="fr-FR" sz="2000" dirty="0"/>
            </a:br>
            <a:r>
              <a:rPr lang="fr-FR" sz="2000" b="1" dirty="0"/>
              <a:t>Q7. Justice fiscale, définition courte ?</a:t>
            </a:r>
            <a:br>
              <a:rPr lang="fr-FR" sz="2000" dirty="0"/>
            </a:br>
            <a:r>
              <a:rPr lang="fr-FR" sz="2000" dirty="0"/>
              <a:t>Q8. </a:t>
            </a:r>
            <a:r>
              <a:rPr lang="fr-FR" sz="2000" b="1" dirty="0"/>
              <a:t>Équité fiscale, c’est quoi la différence avec l’égalité ?</a:t>
            </a:r>
            <a:br>
              <a:rPr lang="fr-FR" sz="2000" dirty="0"/>
            </a:br>
            <a:r>
              <a:rPr lang="fr-FR" sz="2000" b="1" dirty="0"/>
              <a:t>Q9. Transparence fiscale, définition pratico pratique ?</a:t>
            </a:r>
            <a:br>
              <a:rPr lang="fr-FR" sz="2000" dirty="0"/>
            </a:br>
            <a:r>
              <a:rPr lang="fr-FR" sz="2000" b="1" dirty="0"/>
              <a:t>Q10. Transparence, ça se mesure comment ?</a:t>
            </a:r>
          </a:p>
          <a:p>
            <a:pPr marL="0" indent="0">
              <a:spcBef>
                <a:spcPts val="0"/>
              </a:spcBef>
              <a:buNone/>
            </a:pPr>
            <a:r>
              <a:rPr lang="fr-FR" sz="2000" b="1" dirty="0"/>
              <a:t>Q11. IRPP, c’est quoi et qui est concerné ?</a:t>
            </a:r>
            <a:br>
              <a:rPr lang="fr-FR" sz="2000" dirty="0"/>
            </a:br>
            <a:r>
              <a:rPr lang="fr-FR" sz="2000" b="1" dirty="0"/>
              <a:t>Q12. IS, logique de base ?</a:t>
            </a:r>
            <a:br>
              <a:rPr lang="fr-FR" sz="2000" dirty="0"/>
            </a:br>
            <a:r>
              <a:rPr lang="fr-FR" sz="2000" b="1" dirty="0"/>
              <a:t>Q13. TVA, mécanisme en une phrase ?</a:t>
            </a:r>
          </a:p>
          <a:p>
            <a:pPr marL="0" indent="0">
              <a:spcBef>
                <a:spcPts val="0"/>
              </a:spcBef>
              <a:buNone/>
            </a:pPr>
            <a:r>
              <a:rPr lang="fr-FR" sz="2000" b="1" dirty="0"/>
              <a:t>Q14. Droits de douane, c’est quoi exactement ?</a:t>
            </a:r>
          </a:p>
          <a:p>
            <a:pPr marL="0" indent="0">
              <a:spcBef>
                <a:spcPts val="0"/>
              </a:spcBef>
              <a:buNone/>
            </a:pPr>
            <a:r>
              <a:rPr lang="fr-FR" sz="2000" b="1" dirty="0"/>
              <a:t>Q15. Qui gère l’assiette et le contrôle fiscal ?</a:t>
            </a:r>
          </a:p>
          <a:p>
            <a:pPr marL="0" indent="0">
              <a:spcBef>
                <a:spcPts val="0"/>
              </a:spcBef>
              <a:buNone/>
            </a:pPr>
            <a:r>
              <a:rPr lang="fr-FR" sz="2000" b="1" dirty="0"/>
              <a:t>Q16. Qui encaisse et recouvre au sens “Trésor” ?</a:t>
            </a:r>
          </a:p>
          <a:p>
            <a:pPr marL="0" indent="0">
              <a:spcBef>
                <a:spcPts val="0"/>
              </a:spcBef>
              <a:buNone/>
            </a:pPr>
            <a:r>
              <a:rPr lang="fr-FR" sz="2000" b="1" dirty="0"/>
              <a:t>Q17. Qui perçoit à la frontière ?</a:t>
            </a:r>
            <a:br>
              <a:rPr lang="fr-FR" dirty="0"/>
            </a:br>
            <a:endParaRPr lang="fr-FR" dirty="0"/>
          </a:p>
        </p:txBody>
      </p:sp>
    </p:spTree>
    <p:extLst>
      <p:ext uri="{BB962C8B-B14F-4D97-AF65-F5344CB8AC3E}">
        <p14:creationId xmlns:p14="http://schemas.microsoft.com/office/powerpoint/2010/main" val="285208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C3972E-43DE-4A77-A628-0C0882CC81AE}"/>
              </a:ext>
            </a:extLst>
          </p:cNvPr>
          <p:cNvSpPr/>
          <p:nvPr/>
        </p:nvSpPr>
        <p:spPr>
          <a:xfrm>
            <a:off x="297712" y="3105835"/>
            <a:ext cx="11376837" cy="923330"/>
          </a:xfrm>
          <a:prstGeom prst="rect">
            <a:avLst/>
          </a:prstGeom>
        </p:spPr>
        <p:txBody>
          <a:bodyPr wrap="square">
            <a:spAutoFit/>
          </a:bodyPr>
          <a:lstStyle/>
          <a:p>
            <a:br>
              <a:rPr lang="fr-FR" dirty="0"/>
            </a:br>
            <a:endParaRPr lang="fr-FR" dirty="0"/>
          </a:p>
          <a:p>
            <a:endParaRPr lang="fr-FR" dirty="0"/>
          </a:p>
        </p:txBody>
      </p:sp>
      <p:sp>
        <p:nvSpPr>
          <p:cNvPr id="3" name="Rectangle 2">
            <a:extLst>
              <a:ext uri="{FF2B5EF4-FFF2-40B4-BE49-F238E27FC236}">
                <a16:creationId xmlns:a16="http://schemas.microsoft.com/office/drawing/2014/main" id="{635499C8-B04E-4BAA-BDEE-62455F3E1279}"/>
              </a:ext>
            </a:extLst>
          </p:cNvPr>
          <p:cNvSpPr/>
          <p:nvPr/>
        </p:nvSpPr>
        <p:spPr>
          <a:xfrm>
            <a:off x="3742646" y="3244334"/>
            <a:ext cx="7213834" cy="954107"/>
          </a:xfrm>
          <a:prstGeom prst="rect">
            <a:avLst/>
          </a:prstGeom>
        </p:spPr>
        <p:txBody>
          <a:bodyPr wrap="none">
            <a:spAutoFit/>
          </a:bodyPr>
          <a:lstStyle/>
          <a:p>
            <a:r>
              <a:rPr lang="fr-FR" sz="2800" dirty="0"/>
              <a:t>Session 2:</a:t>
            </a:r>
          </a:p>
          <a:p>
            <a:r>
              <a:rPr lang="fr-FR" sz="2800" dirty="0"/>
              <a:t>Fiscalité et opportunités pour la jeunesse</a:t>
            </a:r>
          </a:p>
        </p:txBody>
      </p:sp>
    </p:spTree>
    <p:extLst>
      <p:ext uri="{BB962C8B-B14F-4D97-AF65-F5344CB8AC3E}">
        <p14:creationId xmlns:p14="http://schemas.microsoft.com/office/powerpoint/2010/main" val="4233333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2C4C4-387B-4180-9D7C-606F0880E927}"/>
              </a:ext>
            </a:extLst>
          </p:cNvPr>
          <p:cNvSpPr>
            <a:spLocks noGrp="1"/>
          </p:cNvSpPr>
          <p:nvPr>
            <p:ph type="title"/>
          </p:nvPr>
        </p:nvSpPr>
        <p:spPr/>
        <p:txBody>
          <a:bodyPr/>
          <a:lstStyle/>
          <a:p>
            <a:pPr algn="ctr"/>
            <a:r>
              <a:rPr lang="fr-FR" b="1" dirty="0">
                <a:solidFill>
                  <a:srgbClr val="FF0000"/>
                </a:solidFill>
              </a:rPr>
              <a:t>Fiscalité et entrepreneuriat jeune</a:t>
            </a:r>
            <a:br>
              <a:rPr lang="fr-FR" dirty="0"/>
            </a:br>
            <a:endParaRPr lang="fr-FR" dirty="0"/>
          </a:p>
        </p:txBody>
      </p:sp>
      <p:sp>
        <p:nvSpPr>
          <p:cNvPr id="3" name="Espace réservé du contenu 2">
            <a:extLst>
              <a:ext uri="{FF2B5EF4-FFF2-40B4-BE49-F238E27FC236}">
                <a16:creationId xmlns:a16="http://schemas.microsoft.com/office/drawing/2014/main" id="{3D63F301-F0F5-453E-80FB-DDFEBCECEA96}"/>
              </a:ext>
            </a:extLst>
          </p:cNvPr>
          <p:cNvSpPr>
            <a:spLocks noGrp="1"/>
          </p:cNvSpPr>
          <p:nvPr>
            <p:ph idx="1"/>
          </p:nvPr>
        </p:nvSpPr>
        <p:spPr/>
        <p:txBody>
          <a:bodyPr/>
          <a:lstStyle/>
          <a:p>
            <a:r>
              <a:rPr lang="fr-FR" dirty="0"/>
              <a:t> Régimes fiscaux pour créer son entreprise (auto-entrepreneur, SUARL, société)</a:t>
            </a:r>
          </a:p>
          <a:p>
            <a:r>
              <a:rPr lang="fr-FR" dirty="0"/>
              <a:t>Taxes pour les entrepreneurs (IS, TVA, patente, etc.)</a:t>
            </a:r>
          </a:p>
          <a:p>
            <a:r>
              <a:rPr lang="fr-FR" dirty="0"/>
              <a:t>Cas pratique : simulation fiscale pour une petite entreprise</a:t>
            </a:r>
          </a:p>
          <a:p>
            <a:r>
              <a:rPr lang="fr-FR" dirty="0"/>
              <a:t>Obstacles fiscaux à l'entrepreneuriat jeune</a:t>
            </a:r>
          </a:p>
          <a:p>
            <a:r>
              <a:rPr lang="fr-FR" dirty="0"/>
              <a:t>Opportunités et avantages fiscaux disponibles</a:t>
            </a:r>
          </a:p>
          <a:p>
            <a:r>
              <a:rPr lang="fr-FR" dirty="0"/>
              <a:t>Questions-Réponses</a:t>
            </a:r>
          </a:p>
        </p:txBody>
      </p:sp>
    </p:spTree>
    <p:extLst>
      <p:ext uri="{BB962C8B-B14F-4D97-AF65-F5344CB8AC3E}">
        <p14:creationId xmlns:p14="http://schemas.microsoft.com/office/powerpoint/2010/main" val="66273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080E9-DB46-4BDB-B90E-6E46F80A8709}"/>
              </a:ext>
            </a:extLst>
          </p:cNvPr>
          <p:cNvSpPr>
            <a:spLocks noGrp="1"/>
          </p:cNvSpPr>
          <p:nvPr>
            <p:ph type="title"/>
          </p:nvPr>
        </p:nvSpPr>
        <p:spPr/>
        <p:txBody>
          <a:bodyPr/>
          <a:lstStyle/>
          <a:p>
            <a:pPr algn="ctr"/>
            <a:r>
              <a:rPr lang="fr-FR" b="1" dirty="0"/>
              <a:t>Auto-entrepreneur, </a:t>
            </a:r>
            <a:br>
              <a:rPr lang="fr-FR" b="1" dirty="0"/>
            </a:br>
            <a:r>
              <a:rPr lang="fr-FR" b="1" dirty="0"/>
              <a:t>le régime ultra light </a:t>
            </a:r>
            <a:br>
              <a:rPr lang="fr-FR" b="1" dirty="0"/>
            </a:br>
            <a:endParaRPr lang="fr-FR" dirty="0"/>
          </a:p>
        </p:txBody>
      </p:sp>
      <p:sp>
        <p:nvSpPr>
          <p:cNvPr id="3" name="Espace réservé du contenu 2">
            <a:extLst>
              <a:ext uri="{FF2B5EF4-FFF2-40B4-BE49-F238E27FC236}">
                <a16:creationId xmlns:a16="http://schemas.microsoft.com/office/drawing/2014/main" id="{01ADFC16-D407-4E70-BE72-ED8A3486C26F}"/>
              </a:ext>
            </a:extLst>
          </p:cNvPr>
          <p:cNvSpPr>
            <a:spLocks noGrp="1"/>
          </p:cNvSpPr>
          <p:nvPr>
            <p:ph idx="1"/>
          </p:nvPr>
        </p:nvSpPr>
        <p:spPr/>
        <p:txBody>
          <a:bodyPr>
            <a:normAutofit fontScale="70000" lnSpcReduction="20000"/>
          </a:bodyPr>
          <a:lstStyle/>
          <a:p>
            <a:r>
              <a:rPr lang="fr-FR" b="1" dirty="0"/>
              <a:t>Positionnement</a:t>
            </a:r>
            <a:br>
              <a:rPr lang="fr-FR" dirty="0"/>
            </a:br>
            <a:r>
              <a:rPr lang="fr-FR" dirty="0"/>
              <a:t>Micro activité individuelle encadrée par le </a:t>
            </a:r>
            <a:r>
              <a:rPr lang="fr-FR" dirty="0">
                <a:solidFill>
                  <a:schemeClr val="bg1"/>
                </a:solidFill>
              </a:rPr>
              <a:t>Décret-loi n°2020-33 du 10 juin 2020,</a:t>
            </a:r>
            <a:r>
              <a:rPr lang="fr-FR" dirty="0">
                <a:solidFill>
                  <a:schemeClr val="accent1"/>
                </a:solidFill>
              </a:rPr>
              <a:t> </a:t>
            </a:r>
            <a:r>
              <a:rPr lang="fr-FR" dirty="0"/>
              <a:t>pensée pour formaliser des petits revenus, limiter la charge administrative, et sécuriser la couverture sociale. </a:t>
            </a:r>
          </a:p>
          <a:p>
            <a:r>
              <a:rPr lang="fr-FR" b="1" dirty="0"/>
              <a:t>Fiscalité, logique</a:t>
            </a:r>
            <a:endParaRPr lang="fr-FR" dirty="0"/>
          </a:p>
          <a:p>
            <a:r>
              <a:rPr lang="fr-FR" dirty="0"/>
              <a:t>Paiement d’une </a:t>
            </a:r>
            <a:r>
              <a:rPr lang="fr-FR" b="1" dirty="0"/>
              <a:t>contribution unique</a:t>
            </a:r>
            <a:r>
              <a:rPr lang="fr-FR" dirty="0"/>
              <a:t> qui est </a:t>
            </a:r>
            <a:r>
              <a:rPr lang="fr-FR" b="1" dirty="0"/>
              <a:t>libératoire</a:t>
            </a:r>
            <a:r>
              <a:rPr lang="fr-FR" dirty="0"/>
              <a:t> de l’IRPP, de la TVA et de la cotisation au régime de sécurité sociale. </a:t>
            </a:r>
          </a:p>
          <a:p>
            <a:r>
              <a:rPr lang="fr-FR" dirty="0"/>
              <a:t>La contribution unique inclut notamment </a:t>
            </a:r>
            <a:r>
              <a:rPr lang="fr-FR" b="1" dirty="0"/>
              <a:t>0,5% du chiffre d’affaires annuel</a:t>
            </a:r>
            <a:r>
              <a:rPr lang="fr-FR" dirty="0"/>
              <a:t> au titre de l’impôt sur le revenu, avec une composante sociale calculée sur une base liée au SMIG agricole ou industriel selon l’activité. </a:t>
            </a:r>
          </a:p>
          <a:p>
            <a:r>
              <a:rPr lang="fr-FR" b="1" dirty="0"/>
              <a:t>Exonération la première année</a:t>
            </a:r>
            <a:r>
              <a:rPr lang="fr-FR" dirty="0"/>
              <a:t> de la contribution unique, sous condition de prise en charge des cotisations sociales durant cette période par le Fonds national de l’emploi. </a:t>
            </a:r>
          </a:p>
          <a:p>
            <a:r>
              <a:rPr lang="fr-FR" dirty="0"/>
              <a:t>Exemption du dépôt de déclarations fiscales “classiques” liées à l’activité, et exonération de la retenue à la source sur les montants encaissés dans le cadre de l’activité. </a:t>
            </a:r>
          </a:p>
          <a:p>
            <a:r>
              <a:rPr lang="fr-FR" b="1" dirty="0"/>
              <a:t>Pour qui c’est pertinent ?</a:t>
            </a:r>
            <a:endParaRPr lang="fr-FR" dirty="0"/>
          </a:p>
          <a:p>
            <a:r>
              <a:rPr lang="fr-FR" dirty="0"/>
              <a:t>Activités simples, faible risque, faible complexité, besoin de démarrer rapidement.</a:t>
            </a:r>
          </a:p>
          <a:p>
            <a:r>
              <a:rPr lang="fr-FR" dirty="0"/>
              <a:t>Moins adapté si tu vises des clients entreprises qui exigent facturation TVA, ou si tu anticipes une forte croissance (plafonds, radiations, etc. sont prévus par le texte).</a:t>
            </a:r>
          </a:p>
          <a:p>
            <a:endParaRPr lang="fr-FR" dirty="0"/>
          </a:p>
        </p:txBody>
      </p:sp>
    </p:spTree>
    <p:extLst>
      <p:ext uri="{BB962C8B-B14F-4D97-AF65-F5344CB8AC3E}">
        <p14:creationId xmlns:p14="http://schemas.microsoft.com/office/powerpoint/2010/main" val="245942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203A3-ED36-482B-916D-AC2491440D0A}"/>
              </a:ext>
            </a:extLst>
          </p:cNvPr>
          <p:cNvSpPr>
            <a:spLocks noGrp="1"/>
          </p:cNvSpPr>
          <p:nvPr>
            <p:ph type="title"/>
          </p:nvPr>
        </p:nvSpPr>
        <p:spPr/>
        <p:txBody>
          <a:bodyPr/>
          <a:lstStyle/>
          <a:p>
            <a:pPr algn="ctr"/>
            <a:r>
              <a:rPr lang="fr-FR" b="1" dirty="0">
                <a:solidFill>
                  <a:srgbClr val="FF0000"/>
                </a:solidFill>
              </a:rPr>
              <a:t>Régime de l’autoentrepreneur</a:t>
            </a:r>
          </a:p>
        </p:txBody>
      </p:sp>
      <p:sp>
        <p:nvSpPr>
          <p:cNvPr id="3" name="Espace réservé du contenu 2">
            <a:extLst>
              <a:ext uri="{FF2B5EF4-FFF2-40B4-BE49-F238E27FC236}">
                <a16:creationId xmlns:a16="http://schemas.microsoft.com/office/drawing/2014/main" id="{6C92998F-E008-4E47-8871-1B289A4A999F}"/>
              </a:ext>
            </a:extLst>
          </p:cNvPr>
          <p:cNvSpPr>
            <a:spLocks noGrp="1"/>
          </p:cNvSpPr>
          <p:nvPr>
            <p:ph idx="1"/>
          </p:nvPr>
        </p:nvSpPr>
        <p:spPr/>
        <p:txBody>
          <a:bodyPr>
            <a:normAutofit lnSpcReduction="10000"/>
          </a:bodyPr>
          <a:lstStyle/>
          <a:p>
            <a:pPr marL="0" indent="0">
              <a:buNone/>
            </a:pPr>
            <a:r>
              <a:rPr lang="fr-FR" dirty="0"/>
              <a:t>Fondements juridiques:</a:t>
            </a:r>
          </a:p>
          <a:p>
            <a:r>
              <a:rPr lang="fr-FR" dirty="0"/>
              <a:t>Texte fondateur : Décret loi n° 2020-33 du 10/06/2020 relatif au régime de l’auto entrepreneur,</a:t>
            </a:r>
          </a:p>
          <a:p>
            <a:r>
              <a:rPr lang="fr-FR" dirty="0"/>
              <a:t>Textes complémentaires récents:</a:t>
            </a:r>
          </a:p>
          <a:p>
            <a:r>
              <a:rPr lang="fr-FR" dirty="0"/>
              <a:t>LF 2021 : Ajustement du régime</a:t>
            </a:r>
          </a:p>
          <a:p>
            <a:r>
              <a:rPr lang="fr-FR" dirty="0"/>
              <a:t>LF 2025 : </a:t>
            </a:r>
            <a:r>
              <a:rPr lang="fr-FR" dirty="0" err="1"/>
              <a:t>Elargissmeent</a:t>
            </a:r>
            <a:r>
              <a:rPr lang="fr-FR" dirty="0"/>
              <a:t> des bénéficiaires</a:t>
            </a:r>
          </a:p>
          <a:p>
            <a:r>
              <a:rPr lang="fr-FR" dirty="0"/>
              <a:t>Textes d’application: </a:t>
            </a:r>
          </a:p>
          <a:p>
            <a:pPr>
              <a:buFontTx/>
              <a:buChar char="-"/>
            </a:pPr>
            <a:r>
              <a:rPr lang="fr-FR" dirty="0"/>
              <a:t>Arrêté  du MF du 10/08/2020 : liste des activités éligibles au régime</a:t>
            </a:r>
          </a:p>
          <a:p>
            <a:pPr>
              <a:buFontTx/>
              <a:buChar char="-"/>
            </a:pPr>
            <a:r>
              <a:rPr lang="fr-FR" dirty="0"/>
              <a:t>Arrêté MF/Affaires sociales (2020): Modalités d’affiliation à la CNSS</a:t>
            </a:r>
          </a:p>
          <a:p>
            <a:pPr>
              <a:buFontTx/>
              <a:buChar char="-"/>
            </a:pPr>
            <a:r>
              <a:rPr lang="fr-FR" dirty="0"/>
              <a:t>Arrêté du Ministre des technologies (2020): Plateforme d’inscription électronique</a:t>
            </a:r>
          </a:p>
        </p:txBody>
      </p:sp>
    </p:spTree>
    <p:extLst>
      <p:ext uri="{BB962C8B-B14F-4D97-AF65-F5344CB8AC3E}">
        <p14:creationId xmlns:p14="http://schemas.microsoft.com/office/powerpoint/2010/main" val="772687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6895A-2F82-4E2C-962A-058BDAAB6012}"/>
              </a:ext>
            </a:extLst>
          </p:cNvPr>
          <p:cNvSpPr>
            <a:spLocks noGrp="1"/>
          </p:cNvSpPr>
          <p:nvPr>
            <p:ph type="title"/>
          </p:nvPr>
        </p:nvSpPr>
        <p:spPr/>
        <p:txBody>
          <a:bodyPr/>
          <a:lstStyle/>
          <a:p>
            <a:pPr algn="ctr"/>
            <a:r>
              <a:rPr lang="fr-FR" b="1" dirty="0">
                <a:solidFill>
                  <a:srgbClr val="FF0000"/>
                </a:solidFill>
              </a:rPr>
              <a:t>Régime de l’autoentrepreneur</a:t>
            </a:r>
            <a:endParaRPr lang="fr-FR" dirty="0"/>
          </a:p>
        </p:txBody>
      </p:sp>
      <p:sp>
        <p:nvSpPr>
          <p:cNvPr id="3" name="Espace réservé du contenu 2">
            <a:extLst>
              <a:ext uri="{FF2B5EF4-FFF2-40B4-BE49-F238E27FC236}">
                <a16:creationId xmlns:a16="http://schemas.microsoft.com/office/drawing/2014/main" id="{D9FF3F7E-1B76-43DD-BDE6-E4F6EBABDE92}"/>
              </a:ext>
            </a:extLst>
          </p:cNvPr>
          <p:cNvSpPr>
            <a:spLocks noGrp="1"/>
          </p:cNvSpPr>
          <p:nvPr>
            <p:ph idx="1"/>
          </p:nvPr>
        </p:nvSpPr>
        <p:spPr/>
        <p:txBody>
          <a:bodyPr/>
          <a:lstStyle/>
          <a:p>
            <a:pPr marL="0" indent="0">
              <a:buNone/>
            </a:pPr>
            <a:r>
              <a:rPr lang="fr-FR" b="1" dirty="0"/>
              <a:t>Définition de l’auto-entrepreneur (article 2 modifié)</a:t>
            </a:r>
            <a:endParaRPr lang="fr-FR" dirty="0"/>
          </a:p>
          <a:p>
            <a:pPr marL="0" indent="0">
              <a:buNone/>
            </a:pPr>
            <a:r>
              <a:rPr lang="fr-FR" dirty="0"/>
              <a:t>Est considéré comme auto-entrepreneur :</a:t>
            </a:r>
          </a:p>
          <a:p>
            <a:r>
              <a:rPr lang="fr-FR" dirty="0"/>
              <a:t>Une </a:t>
            </a:r>
            <a:r>
              <a:rPr lang="fr-FR" b="1" dirty="0"/>
              <a:t>personne physique tunisienne</a:t>
            </a:r>
            <a:r>
              <a:rPr lang="fr-FR" dirty="0"/>
              <a:t>, agissant </a:t>
            </a:r>
            <a:r>
              <a:rPr lang="fr-FR" b="1" dirty="0"/>
              <a:t>seule</a:t>
            </a:r>
            <a:r>
              <a:rPr lang="fr-FR" dirty="0"/>
              <a:t> et exerçant une activité individuelle dans l’</a:t>
            </a:r>
            <a:r>
              <a:rPr lang="fr-FR" b="1" dirty="0"/>
              <a:t>industrie</a:t>
            </a:r>
            <a:r>
              <a:rPr lang="fr-FR" dirty="0"/>
              <a:t>, l’</a:t>
            </a:r>
            <a:r>
              <a:rPr lang="fr-FR" b="1" dirty="0"/>
              <a:t>artisanat</a:t>
            </a:r>
            <a:r>
              <a:rPr lang="fr-FR" dirty="0"/>
              <a:t>, les </a:t>
            </a:r>
            <a:r>
              <a:rPr lang="fr-FR" b="1" dirty="0"/>
              <a:t>métiers</a:t>
            </a:r>
            <a:r>
              <a:rPr lang="fr-FR" dirty="0"/>
              <a:t>, le </a:t>
            </a:r>
            <a:r>
              <a:rPr lang="fr-FR" b="1" dirty="0"/>
              <a:t>commerce</a:t>
            </a:r>
            <a:r>
              <a:rPr lang="fr-FR" dirty="0"/>
              <a:t>, ou les </a:t>
            </a:r>
            <a:r>
              <a:rPr lang="fr-FR" b="1" dirty="0"/>
              <a:t>services</a:t>
            </a:r>
            <a:r>
              <a:rPr lang="fr-FR" dirty="0"/>
              <a:t> (hors professions non commerciales).</a:t>
            </a:r>
          </a:p>
          <a:p>
            <a:r>
              <a:rPr lang="fr-FR" dirty="0"/>
              <a:t> Le </a:t>
            </a:r>
            <a:r>
              <a:rPr lang="fr-FR" b="1" dirty="0"/>
              <a:t>chiffre d’affaires annuel</a:t>
            </a:r>
            <a:r>
              <a:rPr lang="fr-FR" dirty="0"/>
              <a:t> ne doit pas dépasser </a:t>
            </a:r>
            <a:r>
              <a:rPr lang="fr-FR" b="1" dirty="0"/>
              <a:t>75 000 dinars</a:t>
            </a:r>
            <a:r>
              <a:rPr lang="fr-FR" dirty="0"/>
              <a:t>.</a:t>
            </a:r>
          </a:p>
          <a:p>
            <a:r>
              <a:rPr lang="fr-FR" dirty="0"/>
              <a:t>Valable </a:t>
            </a:r>
            <a:r>
              <a:rPr lang="fr-FR" b="1" dirty="0"/>
              <a:t>4 ans</a:t>
            </a:r>
            <a:r>
              <a:rPr lang="fr-FR" dirty="0"/>
              <a:t>, renouvelable </a:t>
            </a:r>
            <a:r>
              <a:rPr lang="fr-FR" b="1" dirty="0"/>
              <a:t>une seule fois</a:t>
            </a:r>
            <a:r>
              <a:rPr lang="fr-FR" dirty="0"/>
              <a:t> pour </a:t>
            </a:r>
            <a:r>
              <a:rPr lang="fr-FR" b="1" dirty="0"/>
              <a:t>3 années supplémentaires</a:t>
            </a:r>
            <a:r>
              <a:rPr lang="fr-FR" dirty="0"/>
              <a:t>.</a:t>
            </a:r>
          </a:p>
          <a:p>
            <a:r>
              <a:rPr lang="fr-FR" b="1" dirty="0"/>
              <a:t>Secteurs concernés:  + de 500 activités ( arrêté  du  10/08/2020)</a:t>
            </a:r>
            <a:r>
              <a:rPr lang="fr-FR" dirty="0"/>
              <a:t>:  services, artisanat, commerce non réglementés, industrie légère , médias: le régime vise les petites activités non réglementées,</a:t>
            </a:r>
          </a:p>
          <a:p>
            <a:endParaRPr lang="fr-FR" dirty="0"/>
          </a:p>
        </p:txBody>
      </p:sp>
    </p:spTree>
    <p:extLst>
      <p:ext uri="{BB962C8B-B14F-4D97-AF65-F5344CB8AC3E}">
        <p14:creationId xmlns:p14="http://schemas.microsoft.com/office/powerpoint/2010/main" val="2239186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4D8A5-49E5-4FBB-891C-EAD92648037A}"/>
              </a:ext>
            </a:extLst>
          </p:cNvPr>
          <p:cNvSpPr>
            <a:spLocks noGrp="1"/>
          </p:cNvSpPr>
          <p:nvPr>
            <p:ph type="title"/>
          </p:nvPr>
        </p:nvSpPr>
        <p:spPr/>
        <p:txBody>
          <a:bodyPr/>
          <a:lstStyle/>
          <a:p>
            <a:pPr algn="ctr"/>
            <a:r>
              <a:rPr lang="fr-FR" b="1" dirty="0">
                <a:solidFill>
                  <a:srgbClr val="FF0000"/>
                </a:solidFill>
              </a:rPr>
              <a:t>Régime de l’autoentrepreneur</a:t>
            </a:r>
            <a:endParaRPr lang="fr-FR" dirty="0"/>
          </a:p>
        </p:txBody>
      </p:sp>
      <p:sp>
        <p:nvSpPr>
          <p:cNvPr id="3" name="Espace réservé du contenu 2">
            <a:extLst>
              <a:ext uri="{FF2B5EF4-FFF2-40B4-BE49-F238E27FC236}">
                <a16:creationId xmlns:a16="http://schemas.microsoft.com/office/drawing/2014/main" id="{1F8F8706-1779-4CCF-8A3A-AB8E2ECA612D}"/>
              </a:ext>
            </a:extLst>
          </p:cNvPr>
          <p:cNvSpPr>
            <a:spLocks noGrp="1"/>
          </p:cNvSpPr>
          <p:nvPr>
            <p:ph idx="1"/>
          </p:nvPr>
        </p:nvSpPr>
        <p:spPr/>
        <p:txBody>
          <a:bodyPr>
            <a:normAutofit fontScale="92500" lnSpcReduction="20000"/>
          </a:bodyPr>
          <a:lstStyle/>
          <a:p>
            <a:r>
              <a:rPr lang="fr-FR" b="1" dirty="0"/>
              <a:t>Plateforme numérique et inscription (article 3 et 4)</a:t>
            </a:r>
          </a:p>
          <a:p>
            <a:r>
              <a:rPr lang="fr-FR" dirty="0"/>
              <a:t>Une </a:t>
            </a:r>
            <a:r>
              <a:rPr lang="fr-FR" b="1" dirty="0"/>
              <a:t>plateforme nationale en ligne</a:t>
            </a:r>
            <a:r>
              <a:rPr lang="fr-FR" dirty="0"/>
              <a:t> gère :</a:t>
            </a:r>
          </a:p>
          <a:p>
            <a:pPr lvl="1"/>
            <a:r>
              <a:rPr lang="fr-FR" dirty="0"/>
              <a:t>Les inscriptions,</a:t>
            </a:r>
          </a:p>
          <a:p>
            <a:pPr lvl="1"/>
            <a:r>
              <a:rPr lang="fr-FR" dirty="0"/>
              <a:t>Les déclarations de chiffre d'affaires,</a:t>
            </a:r>
          </a:p>
          <a:p>
            <a:pPr lvl="1"/>
            <a:r>
              <a:rPr lang="fr-FR" dirty="0"/>
              <a:t>Le paiement des contributions,</a:t>
            </a:r>
          </a:p>
          <a:p>
            <a:pPr lvl="1"/>
            <a:r>
              <a:rPr lang="fr-FR" dirty="0"/>
              <a:t>Le suivi administratif.</a:t>
            </a:r>
          </a:p>
          <a:p>
            <a:r>
              <a:rPr lang="fr-FR" dirty="0"/>
              <a:t>Un </a:t>
            </a:r>
            <a:r>
              <a:rPr lang="fr-FR" b="1" dirty="0"/>
              <a:t>registre électronique national</a:t>
            </a:r>
            <a:r>
              <a:rPr lang="fr-FR" dirty="0"/>
              <a:t> des auto-entrepreneurs est institué.</a:t>
            </a:r>
          </a:p>
          <a:p>
            <a:r>
              <a:rPr lang="fr-FR" b="1" dirty="0"/>
              <a:t>Procédure d’inscription et délivrance de la carte (article 5 modifié)</a:t>
            </a:r>
          </a:p>
          <a:p>
            <a:pPr marL="0" indent="0">
              <a:buNone/>
            </a:pPr>
            <a:r>
              <a:rPr lang="fr-FR" dirty="0"/>
              <a:t> Conditions :</a:t>
            </a:r>
          </a:p>
          <a:p>
            <a:r>
              <a:rPr lang="fr-FR" b="1" dirty="0"/>
              <a:t>Inscription obligatoire</a:t>
            </a:r>
            <a:r>
              <a:rPr lang="fr-FR" dirty="0"/>
              <a:t> via la plateforme nationale.</a:t>
            </a:r>
          </a:p>
          <a:p>
            <a:r>
              <a:rPr lang="fr-FR" dirty="0"/>
              <a:t>L’</a:t>
            </a:r>
            <a:r>
              <a:rPr lang="fr-FR" b="1" dirty="0"/>
              <a:t>accompagnement administratif</a:t>
            </a:r>
            <a:r>
              <a:rPr lang="fr-FR" dirty="0"/>
              <a:t> est assuré par les services du ministère de l’emploi.</a:t>
            </a:r>
          </a:p>
          <a:p>
            <a:endParaRPr lang="fr-FR" dirty="0"/>
          </a:p>
        </p:txBody>
      </p:sp>
    </p:spTree>
    <p:extLst>
      <p:ext uri="{BB962C8B-B14F-4D97-AF65-F5344CB8AC3E}">
        <p14:creationId xmlns:p14="http://schemas.microsoft.com/office/powerpoint/2010/main" val="2319580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DB1BA-27E0-4094-A3B6-01610D0B71A2}"/>
              </a:ext>
            </a:extLst>
          </p:cNvPr>
          <p:cNvSpPr>
            <a:spLocks noGrp="1"/>
          </p:cNvSpPr>
          <p:nvPr>
            <p:ph type="title"/>
          </p:nvPr>
        </p:nvSpPr>
        <p:spPr/>
        <p:txBody>
          <a:bodyPr/>
          <a:lstStyle/>
          <a:p>
            <a:pPr algn="ctr"/>
            <a:r>
              <a:rPr lang="fr-FR" b="1" dirty="0">
                <a:solidFill>
                  <a:srgbClr val="FF0000"/>
                </a:solidFill>
              </a:rPr>
              <a:t>Régime de l’autoentrepreneur</a:t>
            </a:r>
            <a:endParaRPr lang="fr-FR" dirty="0"/>
          </a:p>
        </p:txBody>
      </p:sp>
      <p:sp>
        <p:nvSpPr>
          <p:cNvPr id="3" name="Espace réservé du contenu 2">
            <a:extLst>
              <a:ext uri="{FF2B5EF4-FFF2-40B4-BE49-F238E27FC236}">
                <a16:creationId xmlns:a16="http://schemas.microsoft.com/office/drawing/2014/main" id="{5CA8EAFB-40B2-44A8-9B38-7AA8E940ADEB}"/>
              </a:ext>
            </a:extLst>
          </p:cNvPr>
          <p:cNvSpPr>
            <a:spLocks noGrp="1"/>
          </p:cNvSpPr>
          <p:nvPr>
            <p:ph idx="1"/>
          </p:nvPr>
        </p:nvSpPr>
        <p:spPr/>
        <p:txBody>
          <a:bodyPr>
            <a:normAutofit/>
          </a:bodyPr>
          <a:lstStyle/>
          <a:p>
            <a:r>
              <a:rPr lang="fr-FR" b="1" dirty="0"/>
              <a:t>Régime fiscal et social (article 7 modifié)</a:t>
            </a:r>
          </a:p>
          <a:p>
            <a:pPr marL="0" indent="0">
              <a:buNone/>
            </a:pPr>
            <a:r>
              <a:rPr lang="fr-FR" dirty="0"/>
              <a:t> Contribution unique (remplace impôt, TVA et cotisations sociales) :</a:t>
            </a:r>
          </a:p>
          <a:p>
            <a:pPr lvl="1"/>
            <a:r>
              <a:rPr lang="fr-FR" b="1" dirty="0"/>
              <a:t>200 dinars/an</a:t>
            </a:r>
            <a:r>
              <a:rPr lang="fr-FR" dirty="0"/>
              <a:t> si activité dans les </a:t>
            </a:r>
            <a:r>
              <a:rPr lang="fr-FR" b="1" dirty="0"/>
              <a:t>zones communales (avant 2015)</a:t>
            </a:r>
            <a:r>
              <a:rPr lang="fr-FR" dirty="0"/>
              <a:t>.</a:t>
            </a:r>
          </a:p>
          <a:p>
            <a:pPr lvl="1"/>
            <a:r>
              <a:rPr lang="fr-FR" b="1" dirty="0"/>
              <a:t>100 dinars/an</a:t>
            </a:r>
            <a:r>
              <a:rPr lang="fr-FR" dirty="0"/>
              <a:t> dans les autres zones.</a:t>
            </a:r>
          </a:p>
          <a:p>
            <a:pPr lvl="1"/>
            <a:r>
              <a:rPr lang="fr-FR" dirty="0"/>
              <a:t>Inclut aussi la </a:t>
            </a:r>
            <a:r>
              <a:rPr lang="fr-FR" b="1" dirty="0"/>
              <a:t>taxe sur les établissements industriels/</a:t>
            </a:r>
            <a:r>
              <a:rPr lang="fr-FR" b="1" dirty="0" err="1"/>
              <a:t>commerciaux</a:t>
            </a:r>
            <a:r>
              <a:rPr lang="fr-FR" dirty="0" err="1"/>
              <a:t>.L'impôt</a:t>
            </a:r>
            <a:r>
              <a:rPr lang="fr-FR" dirty="0"/>
              <a:t> payé comprend la taxe sur les établissements à caractère industriel, commercial ou professionnel au taux de 20 % dudit impôt, et ce, nonobstant le minimum de ladite taxe.</a:t>
            </a:r>
          </a:p>
          <a:p>
            <a:pPr marL="0" indent="0">
              <a:buNone/>
            </a:pPr>
            <a:br>
              <a:rPr lang="fr-FR" dirty="0"/>
            </a:br>
            <a:endParaRPr lang="fr-FR" dirty="0"/>
          </a:p>
        </p:txBody>
      </p:sp>
    </p:spTree>
    <p:extLst>
      <p:ext uri="{BB962C8B-B14F-4D97-AF65-F5344CB8AC3E}">
        <p14:creationId xmlns:p14="http://schemas.microsoft.com/office/powerpoint/2010/main" val="207058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fr-FR" dirty="0">
                <a:solidFill>
                  <a:srgbClr val="FF0000"/>
                </a:solidFill>
              </a:rPr>
              <a:t>Qu’est ce que l’impôt ?</a:t>
            </a:r>
            <a:endParaRPr dirty="0">
              <a:solidFill>
                <a:srgbClr val="FF0000"/>
              </a:solidFill>
            </a:endParaRPr>
          </a:p>
        </p:txBody>
      </p:sp>
      <p:sp>
        <p:nvSpPr>
          <p:cNvPr id="3" name="Content Placeholder 2"/>
          <p:cNvSpPr>
            <a:spLocks noGrp="1"/>
          </p:cNvSpPr>
          <p:nvPr>
            <p:ph idx="1"/>
          </p:nvPr>
        </p:nvSpPr>
        <p:spPr>
          <a:xfrm>
            <a:off x="1103025" y="1214438"/>
            <a:ext cx="8944211" cy="5643561"/>
          </a:xfrm>
        </p:spPr>
        <p:txBody>
          <a:bodyPr>
            <a:normAutofit/>
          </a:bodyPr>
          <a:lstStyle/>
          <a:p>
            <a:pPr>
              <a:defRPr sz="2000"/>
            </a:pPr>
            <a:r>
              <a:rPr lang="fr-FR" dirty="0"/>
              <a:t>R</a:t>
            </a:r>
            <a:r>
              <a:rPr dirty="0" err="1"/>
              <a:t>essource</a:t>
            </a:r>
            <a:r>
              <a:rPr dirty="0"/>
              <a:t> </a:t>
            </a:r>
            <a:r>
              <a:rPr dirty="0" err="1"/>
              <a:t>fondamentale</a:t>
            </a:r>
            <a:r>
              <a:rPr dirty="0"/>
              <a:t> de </a:t>
            </a:r>
            <a:r>
              <a:rPr dirty="0" err="1"/>
              <a:t>l’État</a:t>
            </a:r>
            <a:endParaRPr dirty="0"/>
          </a:p>
          <a:p>
            <a:pPr>
              <a:defRPr sz="2000"/>
            </a:pPr>
            <a:r>
              <a:rPr dirty="0" err="1"/>
              <a:t>Rôle</a:t>
            </a:r>
            <a:r>
              <a:rPr dirty="0"/>
              <a:t> croissant dans le monde </a:t>
            </a:r>
            <a:r>
              <a:rPr dirty="0" err="1"/>
              <a:t>contemporain</a:t>
            </a:r>
            <a:r>
              <a:rPr dirty="0"/>
              <a:t> (</a:t>
            </a:r>
            <a:r>
              <a:rPr dirty="0" err="1"/>
              <a:t>financement</a:t>
            </a:r>
            <a:r>
              <a:rPr dirty="0"/>
              <a:t>, </a:t>
            </a:r>
            <a:r>
              <a:rPr dirty="0" err="1"/>
              <a:t>régulation</a:t>
            </a:r>
            <a:r>
              <a:rPr dirty="0"/>
              <a:t>, redistribution)</a:t>
            </a:r>
          </a:p>
          <a:p>
            <a:pPr marL="0" indent="0" algn="ctr">
              <a:buNone/>
            </a:pPr>
            <a:r>
              <a:rPr lang="fr-FR" b="1" dirty="0">
                <a:solidFill>
                  <a:srgbClr val="FF0000"/>
                </a:solidFill>
              </a:rPr>
              <a:t>Définition </a:t>
            </a:r>
          </a:p>
          <a:p>
            <a:r>
              <a:rPr lang="fr-FR" dirty="0"/>
              <a:t> L’impôt est un </a:t>
            </a:r>
            <a:r>
              <a:rPr lang="fr-FR" b="1" dirty="0"/>
              <a:t>prélèvement pécuniaire obligatoire</a:t>
            </a:r>
            <a:r>
              <a:rPr lang="fr-FR" dirty="0"/>
              <a:t>, </a:t>
            </a:r>
            <a:r>
              <a:rPr lang="fr-FR" b="1" dirty="0"/>
              <a:t>prélevé par une autorité publique</a:t>
            </a:r>
            <a:r>
              <a:rPr lang="fr-FR" dirty="0"/>
              <a:t> (État, collectivités), </a:t>
            </a:r>
            <a:r>
              <a:rPr lang="fr-FR" b="1" dirty="0"/>
              <a:t>sans contrepartie directe et individualisée</a:t>
            </a:r>
            <a:r>
              <a:rPr lang="fr-FR" dirty="0"/>
              <a:t>, afin de </a:t>
            </a:r>
            <a:r>
              <a:rPr lang="fr-FR" b="1" dirty="0"/>
              <a:t>financer les dépenses publiques</a:t>
            </a:r>
            <a:r>
              <a:rPr lang="fr-FR" dirty="0"/>
              <a:t> et, selon les cas, </a:t>
            </a:r>
            <a:r>
              <a:rPr lang="fr-FR" b="1" dirty="0"/>
              <a:t>orienter l’économie et les comportements</a:t>
            </a:r>
            <a:r>
              <a:rPr lang="fr-FR" dirty="0"/>
              <a:t> (redistribution, incitations, dissuasions).</a:t>
            </a:r>
          </a:p>
          <a:p>
            <a:pPr marL="0" indent="0">
              <a:buNone/>
            </a:pPr>
            <a:r>
              <a:rPr lang="fr-FR" dirty="0"/>
              <a:t> L’impôt se distingue notamment par :</a:t>
            </a:r>
          </a:p>
          <a:p>
            <a:r>
              <a:rPr lang="fr-FR" b="1" dirty="0"/>
              <a:t>Son obligation légale</a:t>
            </a:r>
            <a:r>
              <a:rPr lang="fr-FR" dirty="0"/>
              <a:t> (il est dû en vertu de la loi),</a:t>
            </a:r>
          </a:p>
          <a:p>
            <a:r>
              <a:rPr lang="fr-FR" b="1" dirty="0"/>
              <a:t>Son Absence de service rendu direct</a:t>
            </a:r>
            <a:r>
              <a:rPr lang="fr-FR" dirty="0"/>
              <a:t> à la personne qui paie (contrairement à une redevance),</a:t>
            </a:r>
          </a:p>
          <a:p>
            <a:r>
              <a:rPr lang="fr-FR" b="1" dirty="0"/>
              <a:t>Affectation au budget public</a:t>
            </a:r>
            <a:r>
              <a:rPr lang="fr-FR" dirty="0"/>
              <a:t> (il alimente les ressources publiques).</a:t>
            </a:r>
          </a:p>
          <a:p>
            <a:pPr marL="0" indent="0">
              <a:buNone/>
              <a:defRPr sz="2000"/>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7C448-C438-467D-A351-A98D3670D8F8}"/>
              </a:ext>
            </a:extLst>
          </p:cNvPr>
          <p:cNvSpPr>
            <a:spLocks noGrp="1"/>
          </p:cNvSpPr>
          <p:nvPr>
            <p:ph type="title"/>
          </p:nvPr>
        </p:nvSpPr>
        <p:spPr/>
        <p:txBody>
          <a:bodyPr/>
          <a:lstStyle/>
          <a:p>
            <a:pPr algn="ctr"/>
            <a:r>
              <a:rPr lang="fr-FR" sz="2800" b="1" dirty="0">
                <a:solidFill>
                  <a:srgbClr val="FF0000"/>
                </a:solidFill>
              </a:rPr>
              <a:t>SUARL, </a:t>
            </a:r>
            <a:br>
              <a:rPr lang="fr-FR" sz="2800" b="1" dirty="0">
                <a:solidFill>
                  <a:srgbClr val="FF0000"/>
                </a:solidFill>
              </a:rPr>
            </a:br>
            <a:r>
              <a:rPr lang="fr-FR" sz="2800" b="1" dirty="0">
                <a:solidFill>
                  <a:srgbClr val="FF0000"/>
                </a:solidFill>
              </a:rPr>
              <a:t>société unipersonnelle à responsabilité limitée </a:t>
            </a:r>
            <a:br>
              <a:rPr lang="fr-FR" sz="2800" b="1" dirty="0">
                <a:solidFill>
                  <a:srgbClr val="FF0000"/>
                </a:solidFill>
              </a:rPr>
            </a:br>
            <a:r>
              <a:rPr lang="fr-FR" sz="2800" b="1" dirty="0">
                <a:solidFill>
                  <a:srgbClr val="FF0000"/>
                </a:solidFill>
              </a:rPr>
              <a:t>(solo, mais “pro”)</a:t>
            </a:r>
          </a:p>
        </p:txBody>
      </p:sp>
      <p:sp>
        <p:nvSpPr>
          <p:cNvPr id="3" name="Espace réservé du contenu 2">
            <a:extLst>
              <a:ext uri="{FF2B5EF4-FFF2-40B4-BE49-F238E27FC236}">
                <a16:creationId xmlns:a16="http://schemas.microsoft.com/office/drawing/2014/main" id="{2F64A0D6-FD26-4542-B5D3-4BAB63631802}"/>
              </a:ext>
            </a:extLst>
          </p:cNvPr>
          <p:cNvSpPr>
            <a:spLocks noGrp="1"/>
          </p:cNvSpPr>
          <p:nvPr>
            <p:ph idx="1"/>
          </p:nvPr>
        </p:nvSpPr>
        <p:spPr/>
        <p:txBody>
          <a:bodyPr>
            <a:normAutofit fontScale="92500" lnSpcReduction="20000"/>
          </a:bodyPr>
          <a:lstStyle/>
          <a:p>
            <a:r>
              <a:rPr lang="fr-FR" b="1" dirty="0"/>
              <a:t>Positionnement</a:t>
            </a:r>
            <a:br>
              <a:rPr lang="fr-FR" dirty="0"/>
            </a:br>
            <a:r>
              <a:rPr lang="fr-FR" dirty="0"/>
              <a:t>Entreprise avec </a:t>
            </a:r>
            <a:r>
              <a:rPr lang="fr-FR" b="1" dirty="0"/>
              <a:t>un seul associé</a:t>
            </a:r>
            <a:r>
              <a:rPr lang="fr-FR" dirty="0"/>
              <a:t>, responsabilité en principe limitée au capital, structure plus crédible pour contrats, banque, partenaires.</a:t>
            </a:r>
          </a:p>
          <a:p>
            <a:r>
              <a:rPr lang="fr-FR" b="1" dirty="0"/>
              <a:t>Fiscalité, logique</a:t>
            </a:r>
            <a:endParaRPr lang="fr-FR" dirty="0"/>
          </a:p>
          <a:p>
            <a:r>
              <a:rPr lang="fr-FR" dirty="0"/>
              <a:t>La SUARL est en pratique dans le champ </a:t>
            </a:r>
            <a:r>
              <a:rPr lang="fr-FR" b="1" dirty="0"/>
              <a:t>IS</a:t>
            </a:r>
            <a:r>
              <a:rPr lang="fr-FR" dirty="0"/>
              <a:t> (impôt sur les sociétés), avec des taux qui dépendent du secteur, le Ministère des Finances rappelle notamment l’existence de </a:t>
            </a:r>
            <a:r>
              <a:rPr lang="fr-FR" b="1" dirty="0"/>
              <a:t>taux spécifiques</a:t>
            </a:r>
            <a:r>
              <a:rPr lang="fr-FR" dirty="0"/>
              <a:t> pour certains secteurs,</a:t>
            </a:r>
          </a:p>
          <a:p>
            <a:r>
              <a:rPr lang="fr-FR" dirty="0"/>
              <a:t>Formalités structurées, statuts, immatriculation, déclaration d’existence, carte d’identification fiscale, publication, visibles dans les procédures officielles (</a:t>
            </a:r>
            <a:r>
              <a:rPr lang="fr-FR" dirty="0" err="1"/>
              <a:t>Idaraty</a:t>
            </a:r>
            <a:r>
              <a:rPr lang="fr-FR" dirty="0"/>
              <a:t>, RNE). </a:t>
            </a:r>
          </a:p>
          <a:p>
            <a:r>
              <a:rPr lang="fr-FR" b="1" dirty="0"/>
              <a:t>Pour qui c’est pertinent</a:t>
            </a:r>
            <a:endParaRPr lang="fr-FR" dirty="0"/>
          </a:p>
          <a:p>
            <a:r>
              <a:rPr lang="fr-FR" dirty="0"/>
              <a:t>Quand tu veux séparer clairement ton patrimoine perso du risque business.</a:t>
            </a:r>
          </a:p>
          <a:p>
            <a:r>
              <a:rPr lang="fr-FR" dirty="0"/>
              <a:t>Quand tu veux contractualiser sérieusement, recruter, ou lever du financement.</a:t>
            </a:r>
          </a:p>
          <a:p>
            <a:endParaRPr lang="fr-FR" dirty="0"/>
          </a:p>
        </p:txBody>
      </p:sp>
    </p:spTree>
    <p:extLst>
      <p:ext uri="{BB962C8B-B14F-4D97-AF65-F5344CB8AC3E}">
        <p14:creationId xmlns:p14="http://schemas.microsoft.com/office/powerpoint/2010/main" val="112262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58A97-6F02-49B2-8B75-2D50D9B63206}"/>
              </a:ext>
            </a:extLst>
          </p:cNvPr>
          <p:cNvSpPr>
            <a:spLocks noGrp="1"/>
          </p:cNvSpPr>
          <p:nvPr>
            <p:ph type="title"/>
          </p:nvPr>
        </p:nvSpPr>
        <p:spPr/>
        <p:txBody>
          <a:bodyPr/>
          <a:lstStyle/>
          <a:p>
            <a:r>
              <a:rPr lang="fr-FR" dirty="0"/>
              <a:t>Régime juridique</a:t>
            </a:r>
          </a:p>
        </p:txBody>
      </p:sp>
      <p:graphicFrame>
        <p:nvGraphicFramePr>
          <p:cNvPr id="4" name="Tableau 4">
            <a:extLst>
              <a:ext uri="{FF2B5EF4-FFF2-40B4-BE49-F238E27FC236}">
                <a16:creationId xmlns:a16="http://schemas.microsoft.com/office/drawing/2014/main" id="{DD7A404E-4512-4625-80B6-88290B4F1A4F}"/>
              </a:ext>
            </a:extLst>
          </p:cNvPr>
          <p:cNvGraphicFramePr>
            <a:graphicFrameLocks noGrp="1"/>
          </p:cNvGraphicFramePr>
          <p:nvPr>
            <p:ph idx="1"/>
            <p:extLst>
              <p:ext uri="{D42A27DB-BD31-4B8C-83A1-F6EECF244321}">
                <p14:modId xmlns:p14="http://schemas.microsoft.com/office/powerpoint/2010/main" val="2073955055"/>
              </p:ext>
            </p:extLst>
          </p:nvPr>
        </p:nvGraphicFramePr>
        <p:xfrm>
          <a:off x="1103313" y="2052638"/>
          <a:ext cx="8943972" cy="3016250"/>
        </p:xfrm>
        <a:graphic>
          <a:graphicData uri="http://schemas.openxmlformats.org/drawingml/2006/table">
            <a:tbl>
              <a:tblPr firstRow="1" bandRow="1">
                <a:tableStyleId>{5C22544A-7EE6-4342-B048-85BDC9FD1C3A}</a:tableStyleId>
              </a:tblPr>
              <a:tblGrid>
                <a:gridCol w="2235993">
                  <a:extLst>
                    <a:ext uri="{9D8B030D-6E8A-4147-A177-3AD203B41FA5}">
                      <a16:colId xmlns:a16="http://schemas.microsoft.com/office/drawing/2014/main" val="1084045554"/>
                    </a:ext>
                  </a:extLst>
                </a:gridCol>
                <a:gridCol w="2235993">
                  <a:extLst>
                    <a:ext uri="{9D8B030D-6E8A-4147-A177-3AD203B41FA5}">
                      <a16:colId xmlns:a16="http://schemas.microsoft.com/office/drawing/2014/main" val="2836194624"/>
                    </a:ext>
                  </a:extLst>
                </a:gridCol>
                <a:gridCol w="2235993">
                  <a:extLst>
                    <a:ext uri="{9D8B030D-6E8A-4147-A177-3AD203B41FA5}">
                      <a16:colId xmlns:a16="http://schemas.microsoft.com/office/drawing/2014/main" val="995909247"/>
                    </a:ext>
                  </a:extLst>
                </a:gridCol>
                <a:gridCol w="2235993">
                  <a:extLst>
                    <a:ext uri="{9D8B030D-6E8A-4147-A177-3AD203B41FA5}">
                      <a16:colId xmlns:a16="http://schemas.microsoft.com/office/drawing/2014/main" val="2740085238"/>
                    </a:ext>
                  </a:extLst>
                </a:gridCol>
              </a:tblGrid>
              <a:tr h="370840">
                <a:tc>
                  <a:txBody>
                    <a:bodyPr/>
                    <a:lstStyle/>
                    <a:p>
                      <a:r>
                        <a:rPr lang="fr-FR" dirty="0"/>
                        <a:t>Régime auto  entrepreneur</a:t>
                      </a:r>
                    </a:p>
                  </a:txBody>
                  <a:tcPr/>
                </a:tc>
                <a:tc>
                  <a:txBody>
                    <a:bodyPr/>
                    <a:lstStyle/>
                    <a:p>
                      <a:r>
                        <a:rPr lang="fr-FR" dirty="0"/>
                        <a:t>Régime sociétés communautaires</a:t>
                      </a:r>
                    </a:p>
                  </a:txBody>
                  <a:tcPr/>
                </a:tc>
                <a:tc>
                  <a:txBody>
                    <a:bodyPr/>
                    <a:lstStyle/>
                    <a:p>
                      <a:r>
                        <a:rPr lang="fr-FR" dirty="0"/>
                        <a:t>Régime SUARL/ SARL</a:t>
                      </a:r>
                    </a:p>
                  </a:txBody>
                  <a:tcPr/>
                </a:tc>
                <a:tc>
                  <a:txBody>
                    <a:bodyPr/>
                    <a:lstStyle/>
                    <a:p>
                      <a:r>
                        <a:rPr lang="fr-FR" dirty="0"/>
                        <a:t> Régime start up</a:t>
                      </a:r>
                    </a:p>
                  </a:txBody>
                  <a:tcPr/>
                </a:tc>
                <a:extLst>
                  <a:ext uri="{0D108BD9-81ED-4DB2-BD59-A6C34878D82A}">
                    <a16:rowId xmlns:a16="http://schemas.microsoft.com/office/drawing/2014/main" val="2207128968"/>
                  </a:ext>
                </a:extLst>
              </a:tr>
              <a:tr h="370840">
                <a:tc>
                  <a:txBody>
                    <a:bodyPr/>
                    <a:lstStyle/>
                    <a:p>
                      <a:r>
                        <a:rPr lang="fr-FR" dirty="0"/>
                        <a:t>Personne physique</a:t>
                      </a:r>
                    </a:p>
                  </a:txBody>
                  <a:tcPr/>
                </a:tc>
                <a:tc>
                  <a:txBody>
                    <a:bodyPr/>
                    <a:lstStyle/>
                    <a:p>
                      <a:r>
                        <a:rPr lang="fr-FR" dirty="0"/>
                        <a:t>Société coopérative  locale</a:t>
                      </a:r>
                    </a:p>
                  </a:txBody>
                  <a:tcPr/>
                </a:tc>
                <a:tc>
                  <a:txBody>
                    <a:bodyPr/>
                    <a:lstStyle/>
                    <a:p>
                      <a:r>
                        <a:rPr lang="fr-FR" dirty="0"/>
                        <a:t>Société commerciale</a:t>
                      </a:r>
                    </a:p>
                  </a:txBody>
                  <a:tcPr/>
                </a:tc>
                <a:tc>
                  <a:txBody>
                    <a:bodyPr/>
                    <a:lstStyle/>
                    <a:p>
                      <a:endParaRPr lang="fr-FR" dirty="0"/>
                    </a:p>
                  </a:txBody>
                  <a:tcPr/>
                </a:tc>
                <a:extLst>
                  <a:ext uri="{0D108BD9-81ED-4DB2-BD59-A6C34878D82A}">
                    <a16:rowId xmlns:a16="http://schemas.microsoft.com/office/drawing/2014/main" val="761078999"/>
                  </a:ext>
                </a:extLst>
              </a:tr>
              <a:tr h="370840">
                <a:tc>
                  <a:txBody>
                    <a:bodyPr/>
                    <a:lstStyle/>
                    <a:p>
                      <a:r>
                        <a:rPr lang="fr-FR" dirty="0"/>
                        <a:t>1 personne</a:t>
                      </a:r>
                    </a:p>
                    <a:p>
                      <a:r>
                        <a:rPr lang="fr-FR" dirty="0"/>
                        <a:t>Aucun capital min</a:t>
                      </a:r>
                    </a:p>
                    <a:p>
                      <a:r>
                        <a:rPr lang="fr-FR" dirty="0"/>
                        <a:t>CA &lt;75000d</a:t>
                      </a:r>
                    </a:p>
                    <a:p>
                      <a:r>
                        <a:rPr lang="fr-FR" dirty="0"/>
                        <a:t>Contribution unique faible</a:t>
                      </a:r>
                    </a:p>
                  </a:txBody>
                  <a:tcPr/>
                </a:tc>
                <a:tc>
                  <a:txBody>
                    <a:bodyPr/>
                    <a:lstStyle/>
                    <a:p>
                      <a:r>
                        <a:rPr lang="fr-FR" dirty="0"/>
                        <a:t>Groupe local</a:t>
                      </a:r>
                    </a:p>
                    <a:p>
                      <a:r>
                        <a:rPr lang="fr-FR" dirty="0"/>
                        <a:t>1000d</a:t>
                      </a:r>
                    </a:p>
                  </a:txBody>
                  <a:tcPr/>
                </a:tc>
                <a:tc>
                  <a:txBody>
                    <a:bodyPr/>
                    <a:lstStyle/>
                    <a:p>
                      <a:r>
                        <a:rPr lang="fr-FR" dirty="0"/>
                        <a:t>1 à 50</a:t>
                      </a:r>
                    </a:p>
                    <a:p>
                      <a:r>
                        <a:rPr lang="fr-FR" dirty="0"/>
                        <a:t>1000d</a:t>
                      </a:r>
                    </a:p>
                    <a:p>
                      <a:r>
                        <a:rPr lang="fr-FR" dirty="0"/>
                        <a:t>Illimité</a:t>
                      </a:r>
                    </a:p>
                    <a:p>
                      <a:endParaRPr lang="fr-FR" dirty="0"/>
                    </a:p>
                  </a:txBody>
                  <a:tcPr/>
                </a:tc>
                <a:tc>
                  <a:txBody>
                    <a:bodyPr/>
                    <a:lstStyle/>
                    <a:p>
                      <a:r>
                        <a:rPr lang="fr-FR" dirty="0"/>
                        <a:t>Variable</a:t>
                      </a:r>
                    </a:p>
                    <a:p>
                      <a:endParaRPr lang="fr-FR" dirty="0"/>
                    </a:p>
                    <a:p>
                      <a:endParaRPr lang="fr-FR" dirty="0"/>
                    </a:p>
                    <a:p>
                      <a:endParaRPr lang="fr-FR" dirty="0"/>
                    </a:p>
                  </a:txBody>
                  <a:tcPr/>
                </a:tc>
                <a:extLst>
                  <a:ext uri="{0D108BD9-81ED-4DB2-BD59-A6C34878D82A}">
                    <a16:rowId xmlns:a16="http://schemas.microsoft.com/office/drawing/2014/main" val="394180362"/>
                  </a:ext>
                </a:extLst>
              </a:tr>
            </a:tbl>
          </a:graphicData>
        </a:graphic>
      </p:graphicFrame>
    </p:spTree>
    <p:extLst>
      <p:ext uri="{BB962C8B-B14F-4D97-AF65-F5344CB8AC3E}">
        <p14:creationId xmlns:p14="http://schemas.microsoft.com/office/powerpoint/2010/main" val="1156256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15E7E-A19E-4D13-B4AF-0586F9B5B50C}"/>
              </a:ext>
            </a:extLst>
          </p:cNvPr>
          <p:cNvSpPr>
            <a:spLocks noGrp="1"/>
          </p:cNvSpPr>
          <p:nvPr>
            <p:ph type="title"/>
          </p:nvPr>
        </p:nvSpPr>
        <p:spPr/>
        <p:txBody>
          <a:bodyPr/>
          <a:lstStyle/>
          <a:p>
            <a:pPr algn="ctr"/>
            <a:r>
              <a:rPr lang="fr-FR" b="1" dirty="0">
                <a:solidFill>
                  <a:srgbClr val="FF0000"/>
                </a:solidFill>
              </a:rPr>
              <a:t>La SARL/SA</a:t>
            </a:r>
          </a:p>
        </p:txBody>
      </p:sp>
      <p:sp>
        <p:nvSpPr>
          <p:cNvPr id="3" name="Espace réservé du contenu 2">
            <a:extLst>
              <a:ext uri="{FF2B5EF4-FFF2-40B4-BE49-F238E27FC236}">
                <a16:creationId xmlns:a16="http://schemas.microsoft.com/office/drawing/2014/main" id="{350136E7-663D-4BDA-BDF9-A04596B7D854}"/>
              </a:ext>
            </a:extLst>
          </p:cNvPr>
          <p:cNvSpPr>
            <a:spLocks noGrp="1"/>
          </p:cNvSpPr>
          <p:nvPr>
            <p:ph idx="1"/>
          </p:nvPr>
        </p:nvSpPr>
        <p:spPr/>
        <p:txBody>
          <a:bodyPr>
            <a:normAutofit fontScale="85000" lnSpcReduction="20000"/>
          </a:bodyPr>
          <a:lstStyle/>
          <a:p>
            <a:r>
              <a:rPr lang="fr-FR" b="1" dirty="0"/>
              <a:t>Société “classique” (SARL, SA), pour croissance, associés, gouvernance</a:t>
            </a:r>
          </a:p>
          <a:p>
            <a:r>
              <a:rPr lang="fr-FR" b="1" dirty="0"/>
              <a:t>Positionnement</a:t>
            </a:r>
            <a:endParaRPr lang="fr-FR" dirty="0"/>
          </a:p>
          <a:p>
            <a:r>
              <a:rPr lang="fr-FR" b="1" dirty="0"/>
              <a:t>SARL</a:t>
            </a:r>
            <a:r>
              <a:rPr lang="fr-FR" dirty="0"/>
              <a:t> si tu as 2 ou plusieurs associés, gouvernance simple, capital flexible.</a:t>
            </a:r>
          </a:p>
          <a:p>
            <a:r>
              <a:rPr lang="fr-FR" b="1" dirty="0"/>
              <a:t>SA</a:t>
            </a:r>
            <a:r>
              <a:rPr lang="fr-FR" dirty="0"/>
              <a:t> si tu vises gros projets, gouvernance plus lourde, potentiellement accès au marché financier.</a:t>
            </a:r>
          </a:p>
          <a:p>
            <a:r>
              <a:rPr lang="fr-FR" b="1" dirty="0"/>
              <a:t>Fiscalité, logique</a:t>
            </a:r>
            <a:endParaRPr lang="fr-FR" dirty="0"/>
          </a:p>
          <a:p>
            <a:r>
              <a:rPr lang="fr-FR" dirty="0"/>
              <a:t>Soumission à l’</a:t>
            </a:r>
            <a:r>
              <a:rPr lang="fr-FR" b="1" dirty="0"/>
              <a:t>IS</a:t>
            </a:r>
            <a:r>
              <a:rPr lang="fr-FR" dirty="0"/>
              <a:t> selon les règles générales, avec une structuration plus complète, obligations comptables plus robustes, et articulation plus fréquente avec TVA selon l’activité. Le Ministère des Finances détaille aussi des modalités de paiement via retenue à la source et acomptes dans le cadre IRPP et IS. </a:t>
            </a:r>
          </a:p>
          <a:p>
            <a:r>
              <a:rPr lang="fr-FR" dirty="0"/>
              <a:t>Les formalités de création passent par le </a:t>
            </a:r>
            <a:r>
              <a:rPr lang="fr-FR" b="1" dirty="0"/>
              <a:t>RNE</a:t>
            </a:r>
            <a:r>
              <a:rPr lang="fr-FR" dirty="0"/>
              <a:t>, avec checklists et procédures officielles. </a:t>
            </a:r>
          </a:p>
          <a:p>
            <a:r>
              <a:rPr lang="fr-FR" b="1" dirty="0"/>
              <a:t>Pour qui c’est pertinent : </a:t>
            </a:r>
            <a:r>
              <a:rPr lang="fr-FR" dirty="0"/>
              <a:t>Dès que tu as des associés, des investissements, des appels d’offres, des exigences contractuelles fortes, ou une trajectoire de croissance.</a:t>
            </a:r>
            <a:endParaRPr lang="fr-FR" b="1" dirty="0"/>
          </a:p>
          <a:p>
            <a:endParaRPr lang="fr-FR" dirty="0"/>
          </a:p>
          <a:p>
            <a:endParaRPr lang="fr-FR" dirty="0"/>
          </a:p>
        </p:txBody>
      </p:sp>
    </p:spTree>
    <p:extLst>
      <p:ext uri="{BB962C8B-B14F-4D97-AF65-F5344CB8AC3E}">
        <p14:creationId xmlns:p14="http://schemas.microsoft.com/office/powerpoint/2010/main" val="1771867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D6F6A-9C6D-4E35-90A7-813C813461EF}"/>
              </a:ext>
            </a:extLst>
          </p:cNvPr>
          <p:cNvSpPr>
            <a:spLocks noGrp="1"/>
          </p:cNvSpPr>
          <p:nvPr>
            <p:ph type="title"/>
          </p:nvPr>
        </p:nvSpPr>
        <p:spPr/>
        <p:txBody>
          <a:bodyPr/>
          <a:lstStyle/>
          <a:p>
            <a:endParaRPr lang="fr-FR"/>
          </a:p>
        </p:txBody>
      </p:sp>
      <p:pic>
        <p:nvPicPr>
          <p:cNvPr id="1030" name="Picture 6" descr="Aucune description de photo disponible.">
            <a:extLst>
              <a:ext uri="{FF2B5EF4-FFF2-40B4-BE49-F238E27FC236}">
                <a16:creationId xmlns:a16="http://schemas.microsoft.com/office/drawing/2014/main" id="{2A4F5708-BBBB-40E5-B1CC-1CCD8B6911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49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256B8F-8DC3-4B47-816F-71224C00C349}"/>
              </a:ext>
            </a:extLst>
          </p:cNvPr>
          <p:cNvSpPr>
            <a:spLocks noGrp="1"/>
          </p:cNvSpPr>
          <p:nvPr>
            <p:ph type="title"/>
          </p:nvPr>
        </p:nvSpPr>
        <p:spPr/>
        <p:txBody>
          <a:bodyPr/>
          <a:lstStyle/>
          <a:p>
            <a:r>
              <a:rPr lang="fr-FR" b="1" dirty="0">
                <a:solidFill>
                  <a:srgbClr val="FF0000"/>
                </a:solidFill>
              </a:rPr>
              <a:t>Quel forme juridique choisir ?</a:t>
            </a:r>
          </a:p>
        </p:txBody>
      </p:sp>
      <p:sp>
        <p:nvSpPr>
          <p:cNvPr id="3" name="Espace réservé du contenu 2">
            <a:extLst>
              <a:ext uri="{FF2B5EF4-FFF2-40B4-BE49-F238E27FC236}">
                <a16:creationId xmlns:a16="http://schemas.microsoft.com/office/drawing/2014/main" id="{B32DD524-772B-487B-AA50-2DEAE0391DD7}"/>
              </a:ext>
            </a:extLst>
          </p:cNvPr>
          <p:cNvSpPr>
            <a:spLocks noGrp="1"/>
          </p:cNvSpPr>
          <p:nvPr>
            <p:ph idx="1"/>
          </p:nvPr>
        </p:nvSpPr>
        <p:spPr/>
        <p:txBody>
          <a:bodyPr>
            <a:normAutofit fontScale="85000" lnSpcReduction="20000"/>
          </a:bodyPr>
          <a:lstStyle/>
          <a:p>
            <a:pPr marL="0" indent="0">
              <a:buNone/>
            </a:pPr>
            <a:endParaRPr lang="fr-FR" b="1" dirty="0"/>
          </a:p>
          <a:p>
            <a:r>
              <a:rPr lang="fr-FR" b="1" dirty="0"/>
              <a:t>Tu testes une activité, faible CA, besoin de simplicité</a:t>
            </a:r>
            <a:r>
              <a:rPr lang="fr-FR" dirty="0"/>
              <a:t> → Auto-entrepreneur. </a:t>
            </a:r>
          </a:p>
          <a:p>
            <a:r>
              <a:rPr lang="fr-FR" b="1" dirty="0"/>
              <a:t>Tu es seul, tu veux crédibilité, contrats, limitation du risque</a:t>
            </a:r>
            <a:r>
              <a:rPr lang="fr-FR" dirty="0"/>
              <a:t> → SUARL. </a:t>
            </a:r>
          </a:p>
          <a:p>
            <a:r>
              <a:rPr lang="fr-FR" b="1" dirty="0"/>
              <a:t>Tu veux associer des partenaires, </a:t>
            </a:r>
            <a:r>
              <a:rPr lang="fr-FR" b="1" dirty="0" err="1"/>
              <a:t>scaler</a:t>
            </a:r>
            <a:r>
              <a:rPr lang="fr-FR" b="1" dirty="0"/>
              <a:t>, structurer</a:t>
            </a:r>
            <a:r>
              <a:rPr lang="fr-FR" dirty="0"/>
              <a:t> → SARL ou SA, selon taille et gouvernance.</a:t>
            </a:r>
          </a:p>
          <a:p>
            <a:endParaRPr lang="fr-FR" dirty="0"/>
          </a:p>
          <a:p>
            <a:r>
              <a:rPr lang="fr-FR" dirty="0"/>
              <a:t>Sources principales, officielles ou standards</a:t>
            </a:r>
          </a:p>
          <a:p>
            <a:r>
              <a:rPr lang="fr-FR" dirty="0"/>
              <a:t>Décret-loi n°2020-33 du 10 juin 2020, auto-entrepreneur, contribution unique, exonérations, obligations. </a:t>
            </a:r>
          </a:p>
          <a:p>
            <a:r>
              <a:rPr lang="fr-FR" dirty="0"/>
              <a:t>Ministère des Finances, aperçu général sur la fiscalité, éléments sur IS et modalités de paiement. </a:t>
            </a:r>
          </a:p>
          <a:p>
            <a:r>
              <a:rPr lang="fr-FR" dirty="0"/>
              <a:t>Portail </a:t>
            </a:r>
            <a:r>
              <a:rPr lang="fr-FR" dirty="0" err="1"/>
              <a:t>Idaraty</a:t>
            </a:r>
            <a:r>
              <a:rPr lang="fr-FR" dirty="0"/>
              <a:t>, procédure officielle d’immatriculation SUARL (RNE), pièces et étapes. </a:t>
            </a:r>
          </a:p>
          <a:p>
            <a:r>
              <a:rPr lang="fr-FR" dirty="0"/>
              <a:t>RNE, formalités et checklists de création. </a:t>
            </a:r>
          </a:p>
          <a:p>
            <a:endParaRPr lang="fr-FR" dirty="0"/>
          </a:p>
        </p:txBody>
      </p:sp>
    </p:spTree>
    <p:extLst>
      <p:ext uri="{BB962C8B-B14F-4D97-AF65-F5344CB8AC3E}">
        <p14:creationId xmlns:p14="http://schemas.microsoft.com/office/powerpoint/2010/main" val="1189141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5F7B5-4331-47B7-AAD6-889EB98622C8}"/>
              </a:ext>
            </a:extLst>
          </p:cNvPr>
          <p:cNvSpPr>
            <a:spLocks noGrp="1"/>
          </p:cNvSpPr>
          <p:nvPr>
            <p:ph type="title"/>
          </p:nvPr>
        </p:nvSpPr>
        <p:spPr/>
        <p:txBody>
          <a:bodyPr/>
          <a:lstStyle/>
          <a:p>
            <a:pPr algn="ctr"/>
            <a:r>
              <a:rPr lang="fr-FR" b="1" dirty="0">
                <a:solidFill>
                  <a:srgbClr val="FF0000"/>
                </a:solidFill>
              </a:rPr>
              <a:t>Les impositions pour les entrepreneurs (1)</a:t>
            </a:r>
          </a:p>
        </p:txBody>
      </p:sp>
      <p:sp>
        <p:nvSpPr>
          <p:cNvPr id="3" name="Espace réservé du contenu 2">
            <a:extLst>
              <a:ext uri="{FF2B5EF4-FFF2-40B4-BE49-F238E27FC236}">
                <a16:creationId xmlns:a16="http://schemas.microsoft.com/office/drawing/2014/main" id="{42EF55EC-D705-4651-BC42-2FF621BD90D5}"/>
              </a:ext>
            </a:extLst>
          </p:cNvPr>
          <p:cNvSpPr>
            <a:spLocks noGrp="1"/>
          </p:cNvSpPr>
          <p:nvPr>
            <p:ph idx="1"/>
          </p:nvPr>
        </p:nvSpPr>
        <p:spPr/>
        <p:txBody>
          <a:bodyPr>
            <a:normAutofit fontScale="92500"/>
          </a:bodyPr>
          <a:lstStyle/>
          <a:p>
            <a:pPr marL="0" indent="0">
              <a:buNone/>
            </a:pPr>
            <a:r>
              <a:rPr lang="fr-FR" dirty="0"/>
              <a:t>Nomenclature des </a:t>
            </a:r>
            <a:r>
              <a:rPr lang="fr-FR" b="1" dirty="0"/>
              <a:t>principales taxes et droits</a:t>
            </a:r>
            <a:r>
              <a:rPr lang="fr-FR" dirty="0"/>
              <a:t> qu’un entrepreneur peut rencontrer en </a:t>
            </a:r>
            <a:r>
              <a:rPr lang="fr-FR" b="1" dirty="0"/>
              <a:t>Tunisie</a:t>
            </a:r>
            <a:r>
              <a:rPr lang="fr-FR" dirty="0"/>
              <a:t>, selon sa forme juridique, son activité et son niveau d’opérations (local, export, import).</a:t>
            </a:r>
          </a:p>
          <a:p>
            <a:pPr marL="0" indent="0">
              <a:buNone/>
            </a:pPr>
            <a:r>
              <a:rPr lang="fr-FR" b="1" dirty="0"/>
              <a:t>1) Impôts sur le résultat, impôts directs</a:t>
            </a:r>
          </a:p>
          <a:p>
            <a:r>
              <a:rPr lang="fr-FR" b="1" dirty="0"/>
              <a:t>IS (Impôt sur les sociétés)</a:t>
            </a:r>
            <a:r>
              <a:rPr lang="fr-FR" dirty="0"/>
              <a:t>, si vous exercez via une société (SUARL, SARL, SA, etc.). Le Ministère des Finances présente les taux usuels et régimes applicables (droit commun, export, secteurs spécifiques). </a:t>
            </a:r>
          </a:p>
          <a:p>
            <a:r>
              <a:rPr lang="fr-FR" b="1" dirty="0"/>
              <a:t>IRPP (Impôt sur le revenu)</a:t>
            </a:r>
            <a:r>
              <a:rPr lang="fr-FR" dirty="0"/>
              <a:t>, si vous exercez en personne physique (activité individuelle) via les catégories de bénéfices, selon le Code IRPP/IS. </a:t>
            </a:r>
          </a:p>
          <a:p>
            <a:pPr marL="0" indent="0">
              <a:buNone/>
            </a:pPr>
            <a:r>
              <a:rPr lang="fr-FR" b="1" dirty="0"/>
              <a:t>2) Impôt sur la consommation, impôts indirects</a:t>
            </a:r>
          </a:p>
          <a:p>
            <a:r>
              <a:rPr lang="fr-FR" b="1" dirty="0"/>
              <a:t>TVA</a:t>
            </a:r>
            <a:r>
              <a:rPr lang="fr-FR" dirty="0"/>
              <a:t> (Taxe sur la Valeur Ajoutée), si votre activité est dans le champ TVA, avec mécanisme TVA collectée, TVA déductible, solde à payer (ou crédit).</a:t>
            </a:r>
          </a:p>
          <a:p>
            <a:endParaRPr lang="fr-FR" dirty="0"/>
          </a:p>
        </p:txBody>
      </p:sp>
    </p:spTree>
    <p:extLst>
      <p:ext uri="{BB962C8B-B14F-4D97-AF65-F5344CB8AC3E}">
        <p14:creationId xmlns:p14="http://schemas.microsoft.com/office/powerpoint/2010/main" val="3163508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74255-548C-42A3-B3D1-E1F01F30A358}"/>
              </a:ext>
            </a:extLst>
          </p:cNvPr>
          <p:cNvSpPr>
            <a:spLocks noGrp="1"/>
          </p:cNvSpPr>
          <p:nvPr>
            <p:ph type="title"/>
          </p:nvPr>
        </p:nvSpPr>
        <p:spPr/>
        <p:txBody>
          <a:bodyPr/>
          <a:lstStyle/>
          <a:p>
            <a:pPr algn="ctr"/>
            <a:r>
              <a:rPr lang="fr-FR" dirty="0">
                <a:solidFill>
                  <a:srgbClr val="FF0000"/>
                </a:solidFill>
              </a:rPr>
              <a:t>Les impositions pour les entrepreneurs (2)</a:t>
            </a:r>
          </a:p>
        </p:txBody>
      </p:sp>
      <p:sp>
        <p:nvSpPr>
          <p:cNvPr id="3" name="Espace réservé du contenu 2">
            <a:extLst>
              <a:ext uri="{FF2B5EF4-FFF2-40B4-BE49-F238E27FC236}">
                <a16:creationId xmlns:a16="http://schemas.microsoft.com/office/drawing/2014/main" id="{9BD30E3C-6B7B-4E29-93B1-4240716CACFD}"/>
              </a:ext>
            </a:extLst>
          </p:cNvPr>
          <p:cNvSpPr>
            <a:spLocks noGrp="1"/>
          </p:cNvSpPr>
          <p:nvPr>
            <p:ph idx="1"/>
          </p:nvPr>
        </p:nvSpPr>
        <p:spPr/>
        <p:txBody>
          <a:bodyPr>
            <a:normAutofit fontScale="92500"/>
          </a:bodyPr>
          <a:lstStyle/>
          <a:p>
            <a:pPr marL="0" indent="0">
              <a:buNone/>
            </a:pPr>
            <a:r>
              <a:rPr lang="fr-FR" b="1" dirty="0"/>
              <a:t>3) Fiscalité locale, “patente” en pratique</a:t>
            </a:r>
          </a:p>
          <a:p>
            <a:pPr marL="0" indent="0">
              <a:buNone/>
            </a:pPr>
            <a:r>
              <a:rPr lang="fr-FR" dirty="0"/>
              <a:t>En Tunisie, ce que beaucoup appellent “patente” correspond le plus souvent à la </a:t>
            </a:r>
            <a:r>
              <a:rPr lang="fr-FR" b="1" dirty="0"/>
              <a:t>Taxe sur les établissements à caractère industriel, commercial ou professionnel (TCL)</a:t>
            </a:r>
            <a:r>
              <a:rPr lang="fr-FR" dirty="0"/>
              <a:t>, calculée sur le chiffre d’affaires brut (avec des règles et taux prévus au Code de la fiscalité locale). </a:t>
            </a:r>
            <a:br>
              <a:rPr lang="fr-FR" dirty="0"/>
            </a:br>
            <a:r>
              <a:rPr lang="fr-FR" dirty="0"/>
              <a:t>Autres taxes locales fréquentes si vous avez des locaux ou du foncier:</a:t>
            </a:r>
          </a:p>
          <a:p>
            <a:r>
              <a:rPr lang="fr-FR" b="1" dirty="0"/>
              <a:t>Taxe sur les immeubles bâtis (TIB)</a:t>
            </a:r>
            <a:endParaRPr lang="fr-FR" dirty="0"/>
          </a:p>
          <a:p>
            <a:r>
              <a:rPr lang="fr-FR" b="1" dirty="0"/>
              <a:t>Taxe sur les terrains non bâtis (TTNB)</a:t>
            </a:r>
            <a:r>
              <a:rPr lang="fr-FR" dirty="0"/>
              <a:t> </a:t>
            </a:r>
          </a:p>
          <a:p>
            <a:pPr marL="0" indent="0">
              <a:buNone/>
            </a:pPr>
            <a:r>
              <a:rPr lang="fr-FR" b="1" dirty="0"/>
              <a:t>4) Import, export, frontières</a:t>
            </a:r>
          </a:p>
          <a:p>
            <a:r>
              <a:rPr lang="fr-FR" b="1" dirty="0"/>
              <a:t>Droits de douane</a:t>
            </a:r>
            <a:r>
              <a:rPr lang="fr-FR" dirty="0"/>
              <a:t> et fiscalité à l’import (droits et taxes perçus en douane) si vous importez des marchandises. La Douane indique explicitement la mission de perception des droits, taxes et impôts dus à l’import et à l’export. </a:t>
            </a:r>
          </a:p>
          <a:p>
            <a:pPr marL="0" indent="0">
              <a:buNone/>
            </a:pPr>
            <a:endParaRPr lang="fr-FR" dirty="0"/>
          </a:p>
        </p:txBody>
      </p:sp>
    </p:spTree>
    <p:extLst>
      <p:ext uri="{BB962C8B-B14F-4D97-AF65-F5344CB8AC3E}">
        <p14:creationId xmlns:p14="http://schemas.microsoft.com/office/powerpoint/2010/main" val="2297229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1F82A-02BD-44D5-8254-D828471AF2A0}"/>
              </a:ext>
            </a:extLst>
          </p:cNvPr>
          <p:cNvSpPr>
            <a:spLocks noGrp="1"/>
          </p:cNvSpPr>
          <p:nvPr>
            <p:ph type="title"/>
          </p:nvPr>
        </p:nvSpPr>
        <p:spPr/>
        <p:txBody>
          <a:bodyPr/>
          <a:lstStyle/>
          <a:p>
            <a:pPr algn="ctr"/>
            <a:r>
              <a:rPr lang="fr-FR" b="1" dirty="0">
                <a:solidFill>
                  <a:srgbClr val="FF0000"/>
                </a:solidFill>
              </a:rPr>
              <a:t>Les impositions pour les entrepreneurs (3)</a:t>
            </a:r>
          </a:p>
        </p:txBody>
      </p:sp>
      <p:sp>
        <p:nvSpPr>
          <p:cNvPr id="3" name="Espace réservé du contenu 2">
            <a:extLst>
              <a:ext uri="{FF2B5EF4-FFF2-40B4-BE49-F238E27FC236}">
                <a16:creationId xmlns:a16="http://schemas.microsoft.com/office/drawing/2014/main" id="{CE5C1147-B27B-4545-BEDC-9F3D2504EFAA}"/>
              </a:ext>
            </a:extLst>
          </p:cNvPr>
          <p:cNvSpPr>
            <a:spLocks noGrp="1"/>
          </p:cNvSpPr>
          <p:nvPr>
            <p:ph idx="1"/>
          </p:nvPr>
        </p:nvSpPr>
        <p:spPr/>
        <p:txBody>
          <a:bodyPr/>
          <a:lstStyle/>
          <a:p>
            <a:pPr marL="0" indent="0">
              <a:buNone/>
            </a:pPr>
            <a:r>
              <a:rPr lang="fr-FR" b="1" dirty="0"/>
              <a:t>5) Actes juridiques et formalités</a:t>
            </a:r>
          </a:p>
          <a:p>
            <a:r>
              <a:rPr lang="fr-FR" b="1" dirty="0"/>
              <a:t>Droits d’enregistrement et de timbre</a:t>
            </a:r>
            <a:r>
              <a:rPr lang="fr-FR" dirty="0"/>
              <a:t> sur certains actes, contrats, mutations, formalités, selon le cadre légal applicable (très présent en création, cession, bail, immobilier, etc.). (Référentiel regroupé dans les recueils fiscaux.) </a:t>
            </a:r>
          </a:p>
          <a:p>
            <a:pPr marL="0" indent="0">
              <a:buNone/>
            </a:pPr>
            <a:r>
              <a:rPr lang="fr-FR" b="1" dirty="0"/>
              <a:t>6) Taxes sectorielles, selon activité</a:t>
            </a:r>
          </a:p>
          <a:p>
            <a:r>
              <a:rPr lang="fr-FR" dirty="0"/>
              <a:t>Exemple clair dans le Code de la fiscalité locale: </a:t>
            </a:r>
            <a:r>
              <a:rPr lang="fr-FR" b="1" dirty="0"/>
              <a:t>taxe hôtelière</a:t>
            </a:r>
            <a:r>
              <a:rPr lang="fr-FR" dirty="0"/>
              <a:t> (si activité touristique concernée). </a:t>
            </a:r>
          </a:p>
          <a:p>
            <a:r>
              <a:rPr lang="fr-FR" dirty="0"/>
              <a:t>Autres “droits et taxes non incorporés” existent selon produits et secteurs (recueils dédiés). </a:t>
            </a:r>
          </a:p>
          <a:p>
            <a:endParaRPr lang="fr-FR" dirty="0"/>
          </a:p>
        </p:txBody>
      </p:sp>
    </p:spTree>
    <p:extLst>
      <p:ext uri="{BB962C8B-B14F-4D97-AF65-F5344CB8AC3E}">
        <p14:creationId xmlns:p14="http://schemas.microsoft.com/office/powerpoint/2010/main" val="643273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9ABAC-23C0-4E65-BA9F-538260191E01}"/>
              </a:ext>
            </a:extLst>
          </p:cNvPr>
          <p:cNvSpPr>
            <a:spLocks noGrp="1"/>
          </p:cNvSpPr>
          <p:nvPr>
            <p:ph type="title"/>
          </p:nvPr>
        </p:nvSpPr>
        <p:spPr/>
        <p:txBody>
          <a:bodyPr/>
          <a:lstStyle/>
          <a:p>
            <a:pPr algn="ctr"/>
            <a:r>
              <a:rPr lang="fr-FR" b="1" dirty="0">
                <a:solidFill>
                  <a:srgbClr val="FF0000"/>
                </a:solidFill>
              </a:rPr>
              <a:t>Obstacles fiscaux à l'entrepreneuriat jeune (1)</a:t>
            </a:r>
            <a:br>
              <a:rPr lang="fr-FR" b="1" dirty="0">
                <a:solidFill>
                  <a:srgbClr val="FF0000"/>
                </a:solidFill>
              </a:rPr>
            </a:br>
            <a:endParaRPr lang="fr-FR" b="1" dirty="0">
              <a:solidFill>
                <a:srgbClr val="FF0000"/>
              </a:solidFill>
            </a:endParaRPr>
          </a:p>
        </p:txBody>
      </p:sp>
      <p:sp>
        <p:nvSpPr>
          <p:cNvPr id="3" name="Espace réservé du contenu 2">
            <a:extLst>
              <a:ext uri="{FF2B5EF4-FFF2-40B4-BE49-F238E27FC236}">
                <a16:creationId xmlns:a16="http://schemas.microsoft.com/office/drawing/2014/main" id="{8D5C96D7-1840-4915-8805-D2753395B500}"/>
              </a:ext>
            </a:extLst>
          </p:cNvPr>
          <p:cNvSpPr>
            <a:spLocks noGrp="1"/>
          </p:cNvSpPr>
          <p:nvPr>
            <p:ph idx="1"/>
          </p:nvPr>
        </p:nvSpPr>
        <p:spPr/>
        <p:txBody>
          <a:bodyPr/>
          <a:lstStyle/>
          <a:p>
            <a:pPr marL="0" indent="0">
              <a:buNone/>
            </a:pPr>
            <a:r>
              <a:rPr lang="fr-FR" b="1" dirty="0"/>
              <a:t>1) Charge de conformité, complexité et temps administratif</a:t>
            </a:r>
          </a:p>
          <a:p>
            <a:r>
              <a:rPr lang="fr-FR" dirty="0"/>
              <a:t>Même quand l’impôt “n’est pas énorme”, la difficulté réelle est souvent la </a:t>
            </a:r>
            <a:r>
              <a:rPr lang="fr-FR" b="1" dirty="0"/>
              <a:t>gestion</a:t>
            </a:r>
            <a:r>
              <a:rPr lang="fr-FR" dirty="0"/>
              <a:t>: déclarations, paiements, justificatifs, contrôles, post </a:t>
            </a:r>
            <a:r>
              <a:rPr lang="fr-FR" dirty="0" err="1"/>
              <a:t>filing</a:t>
            </a:r>
            <a:r>
              <a:rPr lang="fr-FR" dirty="0"/>
              <a:t> (remboursements, régularisations). </a:t>
            </a:r>
          </a:p>
          <a:p>
            <a:r>
              <a:rPr lang="fr-FR" dirty="0"/>
              <a:t>Le </a:t>
            </a:r>
            <a:r>
              <a:rPr lang="fr-FR" dirty="0" err="1"/>
              <a:t>Doing</a:t>
            </a:r>
            <a:r>
              <a:rPr lang="fr-FR" dirty="0"/>
              <a:t> Business (indicateur “</a:t>
            </a:r>
            <a:r>
              <a:rPr lang="fr-FR" dirty="0" err="1"/>
              <a:t>Paying</a:t>
            </a:r>
            <a:r>
              <a:rPr lang="fr-FR" dirty="0"/>
              <a:t> Taxes”) met en avant une </a:t>
            </a:r>
            <a:r>
              <a:rPr lang="fr-FR" b="1" dirty="0"/>
              <a:t>charge administrative significative</a:t>
            </a:r>
            <a:r>
              <a:rPr lang="fr-FR" dirty="0"/>
              <a:t> pour une entreprise type, mesurée en nombre de paiements et temps annuel consacré à la fiscalité. </a:t>
            </a:r>
          </a:p>
          <a:p>
            <a:pPr marL="0" indent="0">
              <a:buNone/>
            </a:pPr>
            <a:r>
              <a:rPr lang="fr-FR" b="1" dirty="0">
                <a:sym typeface="Wingdings" panose="05000000000000000000" pitchFamily="2" charset="2"/>
              </a:rPr>
              <a:t> </a:t>
            </a:r>
            <a:r>
              <a:rPr lang="fr-FR" b="1" dirty="0"/>
              <a:t>Impact sur un jeune entrepreneur</a:t>
            </a:r>
            <a:r>
              <a:rPr lang="fr-FR" dirty="0"/>
              <a:t>: besoin d’un comptable très tôt, risque d’erreurs, stress de conformité, temps perdu au lieu de vendre ou produire.</a:t>
            </a:r>
          </a:p>
          <a:p>
            <a:endParaRPr lang="fr-FR" dirty="0"/>
          </a:p>
        </p:txBody>
      </p:sp>
    </p:spTree>
    <p:extLst>
      <p:ext uri="{BB962C8B-B14F-4D97-AF65-F5344CB8AC3E}">
        <p14:creationId xmlns:p14="http://schemas.microsoft.com/office/powerpoint/2010/main" val="3271690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0A8A7-3B97-426F-8341-4D44BCEF8CAB}"/>
              </a:ext>
            </a:extLst>
          </p:cNvPr>
          <p:cNvSpPr>
            <a:spLocks noGrp="1"/>
          </p:cNvSpPr>
          <p:nvPr>
            <p:ph type="title"/>
          </p:nvPr>
        </p:nvSpPr>
        <p:spPr/>
        <p:txBody>
          <a:bodyPr/>
          <a:lstStyle/>
          <a:p>
            <a:pPr algn="ctr"/>
            <a:r>
              <a:rPr lang="fr-FR" b="1" dirty="0">
                <a:solidFill>
                  <a:srgbClr val="FF0000"/>
                </a:solidFill>
              </a:rPr>
              <a:t>Obstacles fiscaux à l'entrepreneuriat jeune (2)</a:t>
            </a:r>
          </a:p>
        </p:txBody>
      </p:sp>
      <p:sp>
        <p:nvSpPr>
          <p:cNvPr id="3" name="Espace réservé du contenu 2">
            <a:extLst>
              <a:ext uri="{FF2B5EF4-FFF2-40B4-BE49-F238E27FC236}">
                <a16:creationId xmlns:a16="http://schemas.microsoft.com/office/drawing/2014/main" id="{8166F9F2-4FFA-431C-8D1B-01BF817342BA}"/>
              </a:ext>
            </a:extLst>
          </p:cNvPr>
          <p:cNvSpPr>
            <a:spLocks noGrp="1"/>
          </p:cNvSpPr>
          <p:nvPr>
            <p:ph idx="1"/>
          </p:nvPr>
        </p:nvSpPr>
        <p:spPr/>
        <p:txBody>
          <a:bodyPr/>
          <a:lstStyle/>
          <a:p>
            <a:pPr marL="0" indent="0">
              <a:buNone/>
            </a:pPr>
            <a:r>
              <a:rPr lang="fr-FR" b="1" dirty="0"/>
              <a:t>2) Retenues à la source et avances, effet “asphyxie de trésorerie”</a:t>
            </a:r>
          </a:p>
          <a:p>
            <a:r>
              <a:rPr lang="fr-FR" dirty="0"/>
              <a:t>Le système tunisien utilise largement la </a:t>
            </a:r>
            <a:r>
              <a:rPr lang="fr-FR" b="1" dirty="0"/>
              <a:t>retenue à la source</a:t>
            </a:r>
            <a:r>
              <a:rPr lang="fr-FR" dirty="0"/>
              <a:t> et les </a:t>
            </a:r>
            <a:r>
              <a:rPr lang="fr-FR" b="1" dirty="0"/>
              <a:t>avances</a:t>
            </a:r>
            <a:r>
              <a:rPr lang="fr-FR" dirty="0"/>
              <a:t>. Même si elles sont ensuite imputables, elles créent un vrai problème de </a:t>
            </a:r>
            <a:r>
              <a:rPr lang="fr-FR" b="1" dirty="0"/>
              <a:t>cash flow</a:t>
            </a:r>
            <a:r>
              <a:rPr lang="fr-FR" dirty="0"/>
              <a:t> pour les petites structures, surtout au démarrage. Le Ministère des Finances rappelle le principe (retenue à la source et avance déductibles des acomptes et de l’impôt définitif). </a:t>
            </a:r>
          </a:p>
          <a:p>
            <a:pPr marL="0" indent="0">
              <a:buNone/>
            </a:pPr>
            <a:r>
              <a:rPr lang="fr-FR" b="1" dirty="0">
                <a:sym typeface="Wingdings" panose="05000000000000000000" pitchFamily="2" charset="2"/>
              </a:rPr>
              <a:t> </a:t>
            </a:r>
            <a:r>
              <a:rPr lang="fr-FR" b="1" dirty="0"/>
              <a:t>Impact</a:t>
            </a:r>
            <a:r>
              <a:rPr lang="fr-FR" dirty="0"/>
              <a:t>: l’entreprise finance l’État avant d’avoir stabilisé sa trésorerie, cela augmente le risque de défaut de paiement fournisseurs, salaires, charges.</a:t>
            </a:r>
          </a:p>
          <a:p>
            <a:endParaRPr lang="fr-FR" dirty="0"/>
          </a:p>
        </p:txBody>
      </p:sp>
    </p:spTree>
    <p:extLst>
      <p:ext uri="{BB962C8B-B14F-4D97-AF65-F5344CB8AC3E}">
        <p14:creationId xmlns:p14="http://schemas.microsoft.com/office/powerpoint/2010/main" val="311669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6AAA2-FF7C-402E-8808-99A2830DBD8A}"/>
              </a:ext>
            </a:extLst>
          </p:cNvPr>
          <p:cNvSpPr>
            <a:spLocks noGrp="1"/>
          </p:cNvSpPr>
          <p:nvPr>
            <p:ph type="title"/>
          </p:nvPr>
        </p:nvSpPr>
        <p:spPr/>
        <p:txBody>
          <a:bodyPr/>
          <a:lstStyle/>
          <a:p>
            <a:pPr algn="ctr"/>
            <a:r>
              <a:rPr lang="fr-FR" b="1" dirty="0">
                <a:solidFill>
                  <a:srgbClr val="FF0000"/>
                </a:solidFill>
              </a:rPr>
              <a:t>Qu’est ce que l’impôt</a:t>
            </a:r>
            <a:br>
              <a:rPr lang="fr-FR" b="1" dirty="0">
                <a:solidFill>
                  <a:srgbClr val="FF0000"/>
                </a:solidFill>
              </a:rPr>
            </a:br>
            <a:r>
              <a:rPr lang="fr-FR" b="1" dirty="0">
                <a:solidFill>
                  <a:srgbClr val="FF0000"/>
                </a:solidFill>
              </a:rPr>
              <a:t>Impôt et autres cotisations</a:t>
            </a:r>
          </a:p>
        </p:txBody>
      </p:sp>
      <p:sp>
        <p:nvSpPr>
          <p:cNvPr id="3" name="Espace réservé du contenu 2">
            <a:extLst>
              <a:ext uri="{FF2B5EF4-FFF2-40B4-BE49-F238E27FC236}">
                <a16:creationId xmlns:a16="http://schemas.microsoft.com/office/drawing/2014/main" id="{2048B068-1BA3-4521-899C-4E5ABDACA425}"/>
              </a:ext>
            </a:extLst>
          </p:cNvPr>
          <p:cNvSpPr>
            <a:spLocks noGrp="1"/>
          </p:cNvSpPr>
          <p:nvPr>
            <p:ph idx="1"/>
          </p:nvPr>
        </p:nvSpPr>
        <p:spPr/>
        <p:txBody>
          <a:bodyPr/>
          <a:lstStyle/>
          <a:p>
            <a:pPr marL="0" indent="0" algn="just">
              <a:buNone/>
            </a:pPr>
            <a:r>
              <a:rPr lang="fr-FR" sz="3600" dirty="0"/>
              <a:t>Pour distinguer </a:t>
            </a:r>
            <a:r>
              <a:rPr lang="fr-FR" sz="3600" b="1" dirty="0"/>
              <a:t>l’impôt</a:t>
            </a:r>
            <a:r>
              <a:rPr lang="fr-FR" sz="3600" dirty="0"/>
              <a:t> des autres contributions, les critères qui tranchent:</a:t>
            </a:r>
          </a:p>
          <a:p>
            <a:pPr algn="just">
              <a:buFont typeface="Arial" panose="020B0604020202020204" pitchFamily="34" charset="0"/>
              <a:buChar char="•"/>
            </a:pPr>
            <a:r>
              <a:rPr lang="fr-FR" sz="3600" dirty="0"/>
              <a:t>La </a:t>
            </a:r>
            <a:r>
              <a:rPr lang="fr-FR" sz="3600" b="1" dirty="0"/>
              <a:t>contrepartie directe ou pas</a:t>
            </a:r>
          </a:p>
          <a:p>
            <a:pPr algn="just">
              <a:buFont typeface="Arial" panose="020B0604020202020204" pitchFamily="34" charset="0"/>
              <a:buChar char="•"/>
            </a:pPr>
            <a:r>
              <a:rPr lang="fr-FR" sz="3600" b="1" dirty="0"/>
              <a:t>L’affectation</a:t>
            </a:r>
            <a:r>
              <a:rPr lang="fr-FR" sz="3600" dirty="0"/>
              <a:t> (budget général ou affectation) </a:t>
            </a:r>
          </a:p>
          <a:p>
            <a:pPr algn="just">
              <a:buFont typeface="Arial" panose="020B0604020202020204" pitchFamily="34" charset="0"/>
              <a:buChar char="•"/>
            </a:pPr>
            <a:r>
              <a:rPr lang="fr-FR" sz="3600" dirty="0"/>
              <a:t> </a:t>
            </a:r>
            <a:r>
              <a:rPr lang="fr-FR" sz="3600" b="1" dirty="0"/>
              <a:t>L’existence d’un droit à prestation</a:t>
            </a:r>
            <a:r>
              <a:rPr lang="fr-FR" sz="3600" dirty="0"/>
              <a:t>.</a:t>
            </a:r>
          </a:p>
          <a:p>
            <a:endParaRPr lang="fr-FR" dirty="0"/>
          </a:p>
        </p:txBody>
      </p:sp>
    </p:spTree>
    <p:extLst>
      <p:ext uri="{BB962C8B-B14F-4D97-AF65-F5344CB8AC3E}">
        <p14:creationId xmlns:p14="http://schemas.microsoft.com/office/powerpoint/2010/main" val="36885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3A9F7-7B64-40B5-82E7-99846379E21D}"/>
              </a:ext>
            </a:extLst>
          </p:cNvPr>
          <p:cNvSpPr>
            <a:spLocks noGrp="1"/>
          </p:cNvSpPr>
          <p:nvPr>
            <p:ph type="title"/>
          </p:nvPr>
        </p:nvSpPr>
        <p:spPr/>
        <p:txBody>
          <a:bodyPr/>
          <a:lstStyle/>
          <a:p>
            <a:pPr algn="ctr"/>
            <a:r>
              <a:rPr lang="fr-FR" b="1" dirty="0">
                <a:solidFill>
                  <a:srgbClr val="FF0000"/>
                </a:solidFill>
              </a:rPr>
              <a:t>Obstacles fiscaux à l'entrepreneuriat jeune (3)</a:t>
            </a:r>
          </a:p>
        </p:txBody>
      </p:sp>
      <p:sp>
        <p:nvSpPr>
          <p:cNvPr id="3" name="Espace réservé du contenu 2">
            <a:extLst>
              <a:ext uri="{FF2B5EF4-FFF2-40B4-BE49-F238E27FC236}">
                <a16:creationId xmlns:a16="http://schemas.microsoft.com/office/drawing/2014/main" id="{B5A8343C-670F-4361-ABCE-82FCBA21ADE7}"/>
              </a:ext>
            </a:extLst>
          </p:cNvPr>
          <p:cNvSpPr>
            <a:spLocks noGrp="1"/>
          </p:cNvSpPr>
          <p:nvPr>
            <p:ph idx="1"/>
          </p:nvPr>
        </p:nvSpPr>
        <p:spPr/>
        <p:txBody>
          <a:bodyPr/>
          <a:lstStyle/>
          <a:p>
            <a:pPr marL="0" indent="0">
              <a:buNone/>
            </a:pPr>
            <a:r>
              <a:rPr lang="fr-FR" b="1" dirty="0"/>
              <a:t>3) TVA, règles techniques et difficultés de crédits/remboursements</a:t>
            </a:r>
          </a:p>
          <a:p>
            <a:r>
              <a:rPr lang="fr-FR" dirty="0"/>
              <a:t>La TVA est un pilier des recettes fiscales tunisiennes, ce qui augmente son importance pratique pour les entreprises, et donc la complexité associée (collecte, déduction, crédits de TVA). L’ITES souligne le poids de la TVA dans les recettes et discute les enjeux liés à cette dépendance. </a:t>
            </a:r>
            <a:br>
              <a:rPr lang="fr-FR" dirty="0"/>
            </a:br>
            <a:r>
              <a:rPr lang="fr-FR" dirty="0"/>
              <a:t>L’OCDE a travaillé avec les autorités tunisiennes sur la modernisation et la </a:t>
            </a:r>
            <a:r>
              <a:rPr lang="fr-FR" b="1" dirty="0"/>
              <a:t>simplification</a:t>
            </a:r>
            <a:r>
              <a:rPr lang="fr-FR" dirty="0"/>
              <a:t> du système de TVA et notamment les mécanismes de remboursement des crédits, ce qui indique que le sujet est structurellement “sensible”. </a:t>
            </a:r>
          </a:p>
          <a:p>
            <a:endParaRPr lang="fr-FR" dirty="0"/>
          </a:p>
        </p:txBody>
      </p:sp>
    </p:spTree>
    <p:extLst>
      <p:ext uri="{BB962C8B-B14F-4D97-AF65-F5344CB8AC3E}">
        <p14:creationId xmlns:p14="http://schemas.microsoft.com/office/powerpoint/2010/main" val="2321514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FA39A-24BF-482D-A7D5-72A4B8D6D8AB}"/>
              </a:ext>
            </a:extLst>
          </p:cNvPr>
          <p:cNvSpPr>
            <a:spLocks noGrp="1"/>
          </p:cNvSpPr>
          <p:nvPr>
            <p:ph type="title"/>
          </p:nvPr>
        </p:nvSpPr>
        <p:spPr>
          <a:xfrm>
            <a:off x="1103025" y="609600"/>
            <a:ext cx="9402274" cy="1400530"/>
          </a:xfrm>
        </p:spPr>
        <p:txBody>
          <a:bodyPr/>
          <a:lstStyle/>
          <a:p>
            <a:pPr algn="ctr"/>
            <a:r>
              <a:rPr lang="fr-FR" b="1" dirty="0">
                <a:solidFill>
                  <a:srgbClr val="FF0000"/>
                </a:solidFill>
              </a:rPr>
              <a:t>Obstacles fiscaux à l'entrepreneuriat jeune (4)</a:t>
            </a:r>
          </a:p>
        </p:txBody>
      </p:sp>
      <p:sp>
        <p:nvSpPr>
          <p:cNvPr id="3" name="Espace réservé du contenu 2">
            <a:extLst>
              <a:ext uri="{FF2B5EF4-FFF2-40B4-BE49-F238E27FC236}">
                <a16:creationId xmlns:a16="http://schemas.microsoft.com/office/drawing/2014/main" id="{D4971E22-A3E2-498F-8044-646AAFC161FD}"/>
              </a:ext>
            </a:extLst>
          </p:cNvPr>
          <p:cNvSpPr>
            <a:spLocks noGrp="1"/>
          </p:cNvSpPr>
          <p:nvPr>
            <p:ph idx="1"/>
          </p:nvPr>
        </p:nvSpPr>
        <p:spPr/>
        <p:txBody>
          <a:bodyPr/>
          <a:lstStyle/>
          <a:p>
            <a:r>
              <a:rPr lang="fr-FR" b="1" dirty="0"/>
              <a:t>4) Instabilité normative, réformes fréquentes et imprévisibilité des avantages</a:t>
            </a:r>
          </a:p>
          <a:p>
            <a:r>
              <a:rPr lang="fr-FR" dirty="0"/>
              <a:t>Le problème n’est pas seulement le niveau d’impôt, c’est la </a:t>
            </a:r>
            <a:r>
              <a:rPr lang="fr-FR" b="1" dirty="0"/>
              <a:t>prévisibilité</a:t>
            </a:r>
            <a:r>
              <a:rPr lang="fr-FR" dirty="0"/>
              <a:t>. Des changements fréquents (avantages, listes d’activités, conditions) augmentent le risque pour un entrepreneur. Un exemple discuté dans un retour d’expérience “entreprises” est la perception d’instabilité sur certains régimes et avantages. </a:t>
            </a:r>
            <a:br>
              <a:rPr lang="fr-FR" dirty="0"/>
            </a:br>
            <a:r>
              <a:rPr lang="fr-FR" dirty="0"/>
              <a:t>(Je le cite comme </a:t>
            </a:r>
            <a:r>
              <a:rPr lang="fr-FR" b="1" dirty="0"/>
              <a:t>signal</a:t>
            </a:r>
            <a:r>
              <a:rPr lang="fr-FR" dirty="0"/>
              <a:t>, pas comme source “institutionnelle”, car c’est un site associatif, pas un texte officiel.)</a:t>
            </a:r>
          </a:p>
          <a:p>
            <a:r>
              <a:rPr lang="fr-FR" b="1" dirty="0"/>
              <a:t>Impact</a:t>
            </a:r>
            <a:r>
              <a:rPr lang="fr-FR" dirty="0"/>
              <a:t>: difficulté à construire un business plan fiable, peur d’investir, arbitrages court terme.</a:t>
            </a:r>
          </a:p>
          <a:p>
            <a:endParaRPr lang="fr-FR" dirty="0"/>
          </a:p>
        </p:txBody>
      </p:sp>
    </p:spTree>
    <p:extLst>
      <p:ext uri="{BB962C8B-B14F-4D97-AF65-F5344CB8AC3E}">
        <p14:creationId xmlns:p14="http://schemas.microsoft.com/office/powerpoint/2010/main" val="3560395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C7FBD-451B-49F2-9AB5-E02E8E70A832}"/>
              </a:ext>
            </a:extLst>
          </p:cNvPr>
          <p:cNvSpPr>
            <a:spLocks noGrp="1"/>
          </p:cNvSpPr>
          <p:nvPr>
            <p:ph type="title"/>
          </p:nvPr>
        </p:nvSpPr>
        <p:spPr/>
        <p:txBody>
          <a:bodyPr/>
          <a:lstStyle/>
          <a:p>
            <a:pPr algn="ctr"/>
            <a:r>
              <a:rPr lang="fr-FR" b="1" dirty="0">
                <a:solidFill>
                  <a:srgbClr val="FF0000"/>
                </a:solidFill>
              </a:rPr>
              <a:t>Obstacles fiscaux à l'entrepreneuriat jeune (5)</a:t>
            </a:r>
          </a:p>
        </p:txBody>
      </p:sp>
      <p:sp>
        <p:nvSpPr>
          <p:cNvPr id="3" name="Espace réservé du contenu 2">
            <a:extLst>
              <a:ext uri="{FF2B5EF4-FFF2-40B4-BE49-F238E27FC236}">
                <a16:creationId xmlns:a16="http://schemas.microsoft.com/office/drawing/2014/main" id="{95A196E2-D21A-4187-AA84-3347F2CE78C3}"/>
              </a:ext>
            </a:extLst>
          </p:cNvPr>
          <p:cNvSpPr>
            <a:spLocks noGrp="1"/>
          </p:cNvSpPr>
          <p:nvPr>
            <p:ph idx="1"/>
          </p:nvPr>
        </p:nvSpPr>
        <p:spPr/>
        <p:txBody>
          <a:bodyPr/>
          <a:lstStyle/>
          <a:p>
            <a:pPr marL="0" indent="0">
              <a:buNone/>
            </a:pPr>
            <a:r>
              <a:rPr lang="fr-FR" b="1" dirty="0"/>
              <a:t>5) Écart entre économie formelle et informelle</a:t>
            </a:r>
          </a:p>
          <a:p>
            <a:r>
              <a:rPr lang="fr-FR" dirty="0"/>
              <a:t>Quand une partie du marché opère en dehors de l’impôt, les entreprises déclarées subissent une </a:t>
            </a:r>
            <a:r>
              <a:rPr lang="fr-FR" b="1" dirty="0"/>
              <a:t>concurrence asymétrique</a:t>
            </a:r>
            <a:r>
              <a:rPr lang="fr-FR" dirty="0"/>
              <a:t> (prix plus bas chez l’informel). Les travaux OCDE sur la compétitivité et l’inclusion en Tunisie soulignent les défis de développement des entreprises privées et des PME, dans un contexte où les contraintes institutionnelles et économiques pèsent. </a:t>
            </a:r>
          </a:p>
          <a:p>
            <a:r>
              <a:rPr lang="fr-FR" b="1" dirty="0"/>
              <a:t>Impact</a:t>
            </a:r>
            <a:r>
              <a:rPr lang="fr-FR" dirty="0"/>
              <a:t>: décourage la formalisation, réduit les marges, pousse certains jeunes vers le “semi informel”.</a:t>
            </a:r>
          </a:p>
          <a:p>
            <a:endParaRPr lang="fr-FR" dirty="0"/>
          </a:p>
        </p:txBody>
      </p:sp>
    </p:spTree>
    <p:extLst>
      <p:ext uri="{BB962C8B-B14F-4D97-AF65-F5344CB8AC3E}">
        <p14:creationId xmlns:p14="http://schemas.microsoft.com/office/powerpoint/2010/main" val="1572957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AA08C-B38D-4C23-86D4-645732588D1D}"/>
              </a:ext>
            </a:extLst>
          </p:cNvPr>
          <p:cNvSpPr>
            <a:spLocks noGrp="1"/>
          </p:cNvSpPr>
          <p:nvPr>
            <p:ph type="title"/>
          </p:nvPr>
        </p:nvSpPr>
        <p:spPr/>
        <p:txBody>
          <a:bodyPr/>
          <a:lstStyle/>
          <a:p>
            <a:pPr algn="ctr"/>
            <a:r>
              <a:rPr lang="fr-FR" b="1" dirty="0">
                <a:solidFill>
                  <a:srgbClr val="FF0000"/>
                </a:solidFill>
              </a:rPr>
              <a:t>Obstacles fiscaux à l'entrepreneuriat jeune (6)</a:t>
            </a:r>
          </a:p>
        </p:txBody>
      </p:sp>
      <p:sp>
        <p:nvSpPr>
          <p:cNvPr id="3" name="Espace réservé du contenu 2">
            <a:extLst>
              <a:ext uri="{FF2B5EF4-FFF2-40B4-BE49-F238E27FC236}">
                <a16:creationId xmlns:a16="http://schemas.microsoft.com/office/drawing/2014/main" id="{2C94517F-C97F-47B6-87E9-A0CF5D6FD36B}"/>
              </a:ext>
            </a:extLst>
          </p:cNvPr>
          <p:cNvSpPr>
            <a:spLocks noGrp="1"/>
          </p:cNvSpPr>
          <p:nvPr>
            <p:ph idx="1"/>
          </p:nvPr>
        </p:nvSpPr>
        <p:spPr/>
        <p:txBody>
          <a:bodyPr/>
          <a:lstStyle/>
          <a:p>
            <a:pPr marL="0" indent="0">
              <a:buNone/>
            </a:pPr>
            <a:r>
              <a:rPr lang="fr-FR" b="1" dirty="0"/>
              <a:t>6) Accumulation d’obligations et de taxes parafiscales</a:t>
            </a:r>
          </a:p>
          <a:p>
            <a:r>
              <a:rPr lang="fr-FR" dirty="0"/>
              <a:t>Au-delà de l’IRPP/IS, l’entreprise gère souvent un empilement: taxes locale, droits divers, contributions, formalités. </a:t>
            </a:r>
            <a:r>
              <a:rPr lang="fr-FR" dirty="0" err="1"/>
              <a:t>Doing</a:t>
            </a:r>
            <a:r>
              <a:rPr lang="fr-FR" dirty="0"/>
              <a:t> Business capture aussi cette réalité via le “Total </a:t>
            </a:r>
            <a:r>
              <a:rPr lang="fr-FR" dirty="0" err="1"/>
              <a:t>tax</a:t>
            </a:r>
            <a:r>
              <a:rPr lang="fr-FR" dirty="0"/>
              <a:t> and contribution rate” pour une entreprise type (mesure macro, mais utile pour illustrer la pression globale). </a:t>
            </a:r>
          </a:p>
          <a:p>
            <a:r>
              <a:rPr lang="fr-FR" b="1" dirty="0"/>
              <a:t>Impact</a:t>
            </a:r>
            <a:r>
              <a:rPr lang="fr-FR" dirty="0"/>
              <a:t>: coût total perçu élevé, opacité, erreurs de calcul.</a:t>
            </a:r>
          </a:p>
          <a:p>
            <a:endParaRPr lang="fr-FR" dirty="0"/>
          </a:p>
        </p:txBody>
      </p:sp>
    </p:spTree>
    <p:extLst>
      <p:ext uri="{BB962C8B-B14F-4D97-AF65-F5344CB8AC3E}">
        <p14:creationId xmlns:p14="http://schemas.microsoft.com/office/powerpoint/2010/main" val="307191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9797C-CF0D-4EE8-8228-61BC621BF15C}"/>
              </a:ext>
            </a:extLst>
          </p:cNvPr>
          <p:cNvSpPr>
            <a:spLocks noGrp="1"/>
          </p:cNvSpPr>
          <p:nvPr>
            <p:ph type="title"/>
          </p:nvPr>
        </p:nvSpPr>
        <p:spPr/>
        <p:txBody>
          <a:bodyPr/>
          <a:lstStyle/>
          <a:p>
            <a:pPr algn="ctr"/>
            <a:r>
              <a:rPr lang="fr-FR" b="1" dirty="0">
                <a:solidFill>
                  <a:srgbClr val="FF0000"/>
                </a:solidFill>
              </a:rPr>
              <a:t>Synthèse</a:t>
            </a:r>
          </a:p>
        </p:txBody>
      </p:sp>
      <p:sp>
        <p:nvSpPr>
          <p:cNvPr id="3" name="Espace réservé du contenu 2">
            <a:extLst>
              <a:ext uri="{FF2B5EF4-FFF2-40B4-BE49-F238E27FC236}">
                <a16:creationId xmlns:a16="http://schemas.microsoft.com/office/drawing/2014/main" id="{F04E6495-5630-450F-BB83-57A5077C9845}"/>
              </a:ext>
            </a:extLst>
          </p:cNvPr>
          <p:cNvSpPr>
            <a:spLocks noGrp="1"/>
          </p:cNvSpPr>
          <p:nvPr>
            <p:ph idx="1"/>
          </p:nvPr>
        </p:nvSpPr>
        <p:spPr>
          <a:xfrm>
            <a:off x="1103025" y="1328739"/>
            <a:ext cx="8944211" cy="4919662"/>
          </a:xfrm>
        </p:spPr>
        <p:txBody>
          <a:bodyPr/>
          <a:lstStyle/>
          <a:p>
            <a:pPr marL="0" indent="0">
              <a:buNone/>
            </a:pPr>
            <a:endParaRPr lang="fr-FR" dirty="0"/>
          </a:p>
          <a:p>
            <a:pPr marL="0" indent="0">
              <a:buNone/>
            </a:pPr>
            <a:r>
              <a:rPr lang="fr-FR" dirty="0"/>
              <a:t>Les 3 obstacles fiscaux les plus “bloquants” pour les jeunes sont généralement:</a:t>
            </a:r>
          </a:p>
          <a:p>
            <a:pPr marL="0" indent="0">
              <a:buNone/>
            </a:pPr>
            <a:endParaRPr lang="fr-FR" dirty="0"/>
          </a:p>
          <a:p>
            <a:r>
              <a:rPr lang="fr-FR" b="1" dirty="0"/>
              <a:t>La charge de conformité</a:t>
            </a:r>
            <a:r>
              <a:rPr lang="fr-FR" dirty="0"/>
              <a:t> (complexité, temps, coût de gestion) </a:t>
            </a:r>
          </a:p>
          <a:p>
            <a:r>
              <a:rPr lang="fr-FR" b="1" dirty="0"/>
              <a:t>La trésorerie</a:t>
            </a:r>
            <a:r>
              <a:rPr lang="fr-FR" dirty="0"/>
              <a:t> (retenues, avances, TVA et crédits) </a:t>
            </a:r>
          </a:p>
          <a:p>
            <a:r>
              <a:rPr lang="fr-FR" b="1" dirty="0"/>
              <a:t>L’incertitude</a:t>
            </a:r>
            <a:r>
              <a:rPr lang="fr-FR" dirty="0"/>
              <a:t> (changement de règles, avantages, conditions</a:t>
            </a:r>
          </a:p>
          <a:p>
            <a:endParaRPr lang="fr-FR" dirty="0"/>
          </a:p>
        </p:txBody>
      </p:sp>
    </p:spTree>
    <p:extLst>
      <p:ext uri="{BB962C8B-B14F-4D97-AF65-F5344CB8AC3E}">
        <p14:creationId xmlns:p14="http://schemas.microsoft.com/office/powerpoint/2010/main" val="4158315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5AD37-2020-4469-BEAF-133AF7F4540F}"/>
              </a:ext>
            </a:extLst>
          </p:cNvPr>
          <p:cNvSpPr>
            <a:spLocks noGrp="1"/>
          </p:cNvSpPr>
          <p:nvPr>
            <p:ph type="title"/>
          </p:nvPr>
        </p:nvSpPr>
        <p:spPr/>
        <p:txBody>
          <a:bodyPr/>
          <a:lstStyle/>
          <a:p>
            <a:pPr algn="ctr"/>
            <a:r>
              <a:rPr lang="fr-FR" b="1" dirty="0">
                <a:solidFill>
                  <a:srgbClr val="FF0000"/>
                </a:solidFill>
              </a:rPr>
              <a:t>Opportunités et avantages fiscaux disponibles (1)</a:t>
            </a:r>
            <a:br>
              <a:rPr lang="fr-FR" dirty="0"/>
            </a:br>
            <a:endParaRPr lang="fr-FR" dirty="0"/>
          </a:p>
        </p:txBody>
      </p:sp>
      <p:sp>
        <p:nvSpPr>
          <p:cNvPr id="3" name="Espace réservé du contenu 2">
            <a:extLst>
              <a:ext uri="{FF2B5EF4-FFF2-40B4-BE49-F238E27FC236}">
                <a16:creationId xmlns:a16="http://schemas.microsoft.com/office/drawing/2014/main" id="{04D09F97-1D4C-4BF9-A296-13DE370BEBDB}"/>
              </a:ext>
            </a:extLst>
          </p:cNvPr>
          <p:cNvSpPr>
            <a:spLocks noGrp="1"/>
          </p:cNvSpPr>
          <p:nvPr>
            <p:ph idx="1"/>
          </p:nvPr>
        </p:nvSpPr>
        <p:spPr/>
        <p:txBody>
          <a:bodyPr>
            <a:normAutofit fontScale="92500" lnSpcReduction="10000"/>
          </a:bodyPr>
          <a:lstStyle/>
          <a:p>
            <a:pPr marL="457200" indent="-457200">
              <a:buAutoNum type="arabicParenR"/>
            </a:pPr>
            <a:r>
              <a:rPr lang="fr-FR" b="1" dirty="0"/>
              <a:t>Startups labellisées, avantages très forts (Startup up = jeune pousse innovante)</a:t>
            </a:r>
          </a:p>
          <a:p>
            <a:r>
              <a:rPr lang="fr-FR" b="1" dirty="0"/>
              <a:t>Fondements juridiques : </a:t>
            </a:r>
            <a:r>
              <a:rPr lang="fr-FR" dirty="0"/>
              <a:t> La loi n° 2018-20 du 17 avril 2018 relative aux startups, décret n° 2018-840 du 11 octobre 2018 fixant les conditions, les procédures et les délais d'octroi et de retrait du label startup et le bénéfice des incitations et avantages pour les startups et l'organisation, les prérogatives et les modalités de fonctionnement du comité de labélisation, Circulaires de la Banque Centrale de Tunisie n° 2019-01 et 2019-02.</a:t>
            </a:r>
          </a:p>
          <a:p>
            <a:r>
              <a:rPr lang="fr-FR" dirty="0"/>
              <a:t>Si le projet peut obtenir le </a:t>
            </a:r>
            <a:r>
              <a:rPr lang="fr-FR" b="1" dirty="0"/>
              <a:t>label Startup</a:t>
            </a:r>
            <a:r>
              <a:rPr lang="fr-FR" dirty="0"/>
              <a:t>, le cadre est parmi les plus avantageux:</a:t>
            </a:r>
          </a:p>
          <a:p>
            <a:r>
              <a:rPr lang="fr-FR" b="1" dirty="0"/>
              <a:t>Exonération d’impôt sur les sociétés</a:t>
            </a:r>
            <a:r>
              <a:rPr lang="fr-FR" dirty="0"/>
              <a:t> (IS) pour les startups labellisées, selon la présentation officielle du dispositif. </a:t>
            </a:r>
          </a:p>
          <a:p>
            <a:r>
              <a:rPr lang="fr-FR" dirty="0"/>
              <a:t>Facilités connexes (import, procédures) qui réduisent des coûts indirects, utiles pour les produits</a:t>
            </a:r>
          </a:p>
          <a:p>
            <a:endParaRPr lang="fr-FR" dirty="0"/>
          </a:p>
        </p:txBody>
      </p:sp>
    </p:spTree>
    <p:extLst>
      <p:ext uri="{BB962C8B-B14F-4D97-AF65-F5344CB8AC3E}">
        <p14:creationId xmlns:p14="http://schemas.microsoft.com/office/powerpoint/2010/main" val="4181847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90988-9CC2-4FB7-920C-BDACB1EF046B}"/>
              </a:ext>
            </a:extLst>
          </p:cNvPr>
          <p:cNvSpPr>
            <a:spLocks noGrp="1"/>
          </p:cNvSpPr>
          <p:nvPr>
            <p:ph type="title"/>
          </p:nvPr>
        </p:nvSpPr>
        <p:spPr/>
        <p:txBody>
          <a:bodyPr/>
          <a:lstStyle/>
          <a:p>
            <a:pPr algn="ctr"/>
            <a:r>
              <a:rPr lang="fr-FR" b="1" dirty="0">
                <a:solidFill>
                  <a:srgbClr val="FF0000"/>
                </a:solidFill>
              </a:rPr>
              <a:t>Opportunités et avantages fiscaux disponibles (2)</a:t>
            </a:r>
            <a:endParaRPr lang="fr-FR" dirty="0"/>
          </a:p>
        </p:txBody>
      </p:sp>
      <p:sp>
        <p:nvSpPr>
          <p:cNvPr id="3" name="Espace réservé du contenu 2">
            <a:extLst>
              <a:ext uri="{FF2B5EF4-FFF2-40B4-BE49-F238E27FC236}">
                <a16:creationId xmlns:a16="http://schemas.microsoft.com/office/drawing/2014/main" id="{D53D8A27-C7BF-4E58-8A73-82C68C406629}"/>
              </a:ext>
            </a:extLst>
          </p:cNvPr>
          <p:cNvSpPr>
            <a:spLocks noGrp="1"/>
          </p:cNvSpPr>
          <p:nvPr>
            <p:ph idx="1"/>
          </p:nvPr>
        </p:nvSpPr>
        <p:spPr/>
        <p:txBody>
          <a:bodyPr>
            <a:normAutofit lnSpcReduction="10000"/>
          </a:bodyPr>
          <a:lstStyle/>
          <a:p>
            <a:pPr marL="0" indent="0">
              <a:buNone/>
            </a:pPr>
            <a:r>
              <a:rPr lang="fr-FR" b="1" dirty="0"/>
              <a:t>2) Incitations à l’investissement (cadre 2016–2017)</a:t>
            </a:r>
          </a:p>
          <a:p>
            <a:r>
              <a:rPr lang="fr-FR" dirty="0"/>
              <a:t>Pour une entreprise “classique” (industrie, services, agro, etc.), les avantages passent par le </a:t>
            </a:r>
            <a:r>
              <a:rPr lang="fr-FR" b="1" dirty="0"/>
              <a:t>nouveau cadre de l’investissement</a:t>
            </a:r>
            <a:r>
              <a:rPr lang="fr-FR" dirty="0"/>
              <a:t>:</a:t>
            </a:r>
          </a:p>
          <a:p>
            <a:r>
              <a:rPr lang="fr-FR" b="1" dirty="0"/>
              <a:t>Loi n°2016-71 (loi de l’investissement)</a:t>
            </a:r>
            <a:r>
              <a:rPr lang="fr-FR" dirty="0"/>
              <a:t>, cadre général. </a:t>
            </a:r>
          </a:p>
          <a:p>
            <a:r>
              <a:rPr lang="fr-FR" b="1" dirty="0"/>
              <a:t>Loi n°2017-8 (relais fiscal, refonte des avantages fiscaux)</a:t>
            </a:r>
            <a:r>
              <a:rPr lang="fr-FR" dirty="0"/>
              <a:t>, le cœur des incitations fiscales. Le Ministère des Finances liste explicitement cette loi et ses décrets d’application. </a:t>
            </a:r>
          </a:p>
          <a:p>
            <a:r>
              <a:rPr lang="fr-FR" dirty="0"/>
              <a:t>Guides pratiques et fiches d’incitations diffusés par l’APII (Tunisie Industrie). </a:t>
            </a:r>
          </a:p>
          <a:p>
            <a:r>
              <a:rPr lang="fr-FR" dirty="0"/>
              <a:t>Ce bloc sert surtout à capter: avantages liés à l’investissement, au développement régional, à l’export, à certains secteurs, selon conditions. </a:t>
            </a:r>
          </a:p>
          <a:p>
            <a:endParaRPr lang="fr-FR" dirty="0"/>
          </a:p>
        </p:txBody>
      </p:sp>
    </p:spTree>
    <p:extLst>
      <p:ext uri="{BB962C8B-B14F-4D97-AF65-F5344CB8AC3E}">
        <p14:creationId xmlns:p14="http://schemas.microsoft.com/office/powerpoint/2010/main" val="1349655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06F9D-1EBC-4D9F-A7AC-1F986917B454}"/>
              </a:ext>
            </a:extLst>
          </p:cNvPr>
          <p:cNvSpPr>
            <a:spLocks noGrp="1"/>
          </p:cNvSpPr>
          <p:nvPr>
            <p:ph type="title"/>
          </p:nvPr>
        </p:nvSpPr>
        <p:spPr/>
        <p:txBody>
          <a:bodyPr/>
          <a:lstStyle/>
          <a:p>
            <a:pPr algn="ctr"/>
            <a:r>
              <a:rPr lang="fr-FR" b="1" dirty="0">
                <a:solidFill>
                  <a:srgbClr val="FF0000"/>
                </a:solidFill>
              </a:rPr>
              <a:t>Opportunités et avantages fiscaux disponibles (3)</a:t>
            </a:r>
            <a:endParaRPr lang="fr-FR" dirty="0"/>
          </a:p>
        </p:txBody>
      </p:sp>
      <p:sp>
        <p:nvSpPr>
          <p:cNvPr id="3" name="Espace réservé du contenu 2">
            <a:extLst>
              <a:ext uri="{FF2B5EF4-FFF2-40B4-BE49-F238E27FC236}">
                <a16:creationId xmlns:a16="http://schemas.microsoft.com/office/drawing/2014/main" id="{41E650BB-17C4-48B5-9057-05D786B6C6C5}"/>
              </a:ext>
            </a:extLst>
          </p:cNvPr>
          <p:cNvSpPr>
            <a:spLocks noGrp="1"/>
          </p:cNvSpPr>
          <p:nvPr>
            <p:ph idx="1"/>
          </p:nvPr>
        </p:nvSpPr>
        <p:spPr/>
        <p:txBody>
          <a:bodyPr/>
          <a:lstStyle/>
          <a:p>
            <a:pPr marL="0" indent="0">
              <a:buNone/>
            </a:pPr>
            <a:r>
              <a:rPr lang="fr-FR" b="1" dirty="0"/>
              <a:t>3) Avantage récent, exonération temporaire pour “entreprises créées” (LF 2024)</a:t>
            </a:r>
          </a:p>
          <a:p>
            <a:r>
              <a:rPr lang="fr-FR" dirty="0"/>
              <a:t>La DGI commente une mesure de la </a:t>
            </a:r>
            <a:r>
              <a:rPr lang="fr-FR" b="1" dirty="0"/>
              <a:t>loi de finances 2024</a:t>
            </a:r>
            <a:r>
              <a:rPr lang="fr-FR" dirty="0"/>
              <a:t> qui prévoit une </a:t>
            </a:r>
            <a:r>
              <a:rPr lang="fr-FR" b="1" dirty="0"/>
              <a:t>exonération d’impôt pendant 4 ans</a:t>
            </a:r>
            <a:r>
              <a:rPr lang="fr-FR" dirty="0"/>
              <a:t> pour certaines </a:t>
            </a:r>
            <a:r>
              <a:rPr lang="fr-FR" b="1" dirty="0"/>
              <a:t>entreprises nouvellement créées</a:t>
            </a:r>
            <a:r>
              <a:rPr lang="fr-FR" dirty="0"/>
              <a:t>, sous conditions (dépôt de déclaration d’existence et attestation liée à l’investissement). </a:t>
            </a:r>
          </a:p>
          <a:p>
            <a:r>
              <a:rPr lang="fr-FR" dirty="0"/>
              <a:t>C’est typiquement un levier “</a:t>
            </a:r>
            <a:r>
              <a:rPr lang="fr-FR" dirty="0" err="1"/>
              <a:t>early</a:t>
            </a:r>
            <a:r>
              <a:rPr lang="fr-FR" dirty="0"/>
              <a:t> stage” si votre situation colle exactement aux critères. </a:t>
            </a:r>
          </a:p>
          <a:p>
            <a:endParaRPr lang="fr-FR" dirty="0"/>
          </a:p>
        </p:txBody>
      </p:sp>
    </p:spTree>
    <p:extLst>
      <p:ext uri="{BB962C8B-B14F-4D97-AF65-F5344CB8AC3E}">
        <p14:creationId xmlns:p14="http://schemas.microsoft.com/office/powerpoint/2010/main" val="202757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35807-6AED-426D-B43F-9B3A14F76E77}"/>
              </a:ext>
            </a:extLst>
          </p:cNvPr>
          <p:cNvSpPr>
            <a:spLocks noGrp="1"/>
          </p:cNvSpPr>
          <p:nvPr>
            <p:ph type="title"/>
          </p:nvPr>
        </p:nvSpPr>
        <p:spPr/>
        <p:txBody>
          <a:bodyPr/>
          <a:lstStyle/>
          <a:p>
            <a:pPr algn="ctr"/>
            <a:r>
              <a:rPr lang="fr-FR" b="1" dirty="0">
                <a:solidFill>
                  <a:srgbClr val="FF0000"/>
                </a:solidFill>
              </a:rPr>
              <a:t>Opportunités et avantages fiscaux disponibles (4)</a:t>
            </a:r>
            <a:endParaRPr lang="fr-FR" dirty="0"/>
          </a:p>
        </p:txBody>
      </p:sp>
      <p:sp>
        <p:nvSpPr>
          <p:cNvPr id="3" name="Espace réservé du contenu 2">
            <a:extLst>
              <a:ext uri="{FF2B5EF4-FFF2-40B4-BE49-F238E27FC236}">
                <a16:creationId xmlns:a16="http://schemas.microsoft.com/office/drawing/2014/main" id="{110428F6-A5CA-4E72-894C-0B2B6997614D}"/>
              </a:ext>
            </a:extLst>
          </p:cNvPr>
          <p:cNvSpPr>
            <a:spLocks noGrp="1"/>
          </p:cNvSpPr>
          <p:nvPr>
            <p:ph idx="1"/>
          </p:nvPr>
        </p:nvSpPr>
        <p:spPr/>
        <p:txBody>
          <a:bodyPr/>
          <a:lstStyle/>
          <a:p>
            <a:r>
              <a:rPr lang="fr-FR" b="1" dirty="0"/>
              <a:t>4) Statut auto-entrepreneur, fiscalité ultra simplifiée (si vous êtes éligible)</a:t>
            </a:r>
          </a:p>
          <a:p>
            <a:r>
              <a:rPr lang="fr-FR" dirty="0"/>
              <a:t>Quand l’activité et le profil correspondent, le </a:t>
            </a:r>
            <a:r>
              <a:rPr lang="fr-FR" b="1" dirty="0"/>
              <a:t>statut auto-entrepreneur</a:t>
            </a:r>
            <a:r>
              <a:rPr lang="fr-FR" dirty="0"/>
              <a:t> vise la simplification avec une </a:t>
            </a:r>
            <a:r>
              <a:rPr lang="fr-FR" b="1" dirty="0"/>
              <a:t>contribution unique</a:t>
            </a:r>
            <a:r>
              <a:rPr lang="fr-FR" dirty="0"/>
              <a:t> (au lieu d’un empilement IR, TVA, cotisations). </a:t>
            </a:r>
          </a:p>
          <a:p>
            <a:r>
              <a:rPr lang="fr-FR" dirty="0"/>
              <a:t>Attention: c’est un régime de simplicité, pas un régime “d’optimisation” pour </a:t>
            </a:r>
            <a:r>
              <a:rPr lang="fr-FR" dirty="0" err="1"/>
              <a:t>scaler</a:t>
            </a:r>
            <a:r>
              <a:rPr lang="fr-FR" dirty="0"/>
              <a:t> vite, mais il est souvent pertinent pour démarrer légalement avec peu de charge administrative.</a:t>
            </a:r>
          </a:p>
          <a:p>
            <a:endParaRPr lang="fr-FR" dirty="0"/>
          </a:p>
        </p:txBody>
      </p:sp>
    </p:spTree>
    <p:extLst>
      <p:ext uri="{BB962C8B-B14F-4D97-AF65-F5344CB8AC3E}">
        <p14:creationId xmlns:p14="http://schemas.microsoft.com/office/powerpoint/2010/main" val="2865718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D1376-93C4-401D-8CB6-E1E8569F0D0F}"/>
              </a:ext>
            </a:extLst>
          </p:cNvPr>
          <p:cNvSpPr>
            <a:spLocks noGrp="1"/>
          </p:cNvSpPr>
          <p:nvPr>
            <p:ph type="title"/>
          </p:nvPr>
        </p:nvSpPr>
        <p:spPr/>
        <p:txBody>
          <a:bodyPr/>
          <a:lstStyle/>
          <a:p>
            <a:pPr algn="ctr"/>
            <a:r>
              <a:rPr lang="fr-FR" b="1" dirty="0">
                <a:solidFill>
                  <a:srgbClr val="FF0000"/>
                </a:solidFill>
              </a:rPr>
              <a:t>Synthèse</a:t>
            </a:r>
          </a:p>
        </p:txBody>
      </p:sp>
      <p:sp>
        <p:nvSpPr>
          <p:cNvPr id="4" name="Rectangle 1">
            <a:extLst>
              <a:ext uri="{FF2B5EF4-FFF2-40B4-BE49-F238E27FC236}">
                <a16:creationId xmlns:a16="http://schemas.microsoft.com/office/drawing/2014/main" id="{181C355F-1A55-485E-8E4C-7B728C164EC4}"/>
              </a:ext>
            </a:extLst>
          </p:cNvPr>
          <p:cNvSpPr>
            <a:spLocks noGrp="1" noChangeArrowheads="1"/>
          </p:cNvSpPr>
          <p:nvPr>
            <p:ph idx="1"/>
          </p:nvPr>
        </p:nvSpPr>
        <p:spPr bwMode="auto">
          <a:xfrm>
            <a:off x="1103025" y="3411996"/>
            <a:ext cx="105127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Projet innovant tech</a:t>
            </a:r>
            <a:r>
              <a:rPr kumimoji="0" lang="fr-FR" altLang="fr-FR" sz="1800" b="0" i="0" u="none" strike="noStrike" cap="none" normalizeH="0" baseline="0" dirty="0">
                <a:ln>
                  <a:noFill/>
                </a:ln>
                <a:solidFill>
                  <a:schemeClr val="tx1"/>
                </a:solidFill>
                <a:effectLst/>
                <a:latin typeface="Arial" panose="020B0604020202020204" pitchFamily="34" charset="0"/>
              </a:rPr>
              <a:t>: viser </a:t>
            </a:r>
            <a:r>
              <a:rPr kumimoji="0" lang="fr-FR" altLang="fr-FR" sz="1800" b="1" i="0" u="none" strike="noStrike" cap="none" normalizeH="0" baseline="0" dirty="0">
                <a:ln>
                  <a:noFill/>
                </a:ln>
                <a:solidFill>
                  <a:schemeClr val="tx1"/>
                </a:solidFill>
                <a:effectLst/>
                <a:latin typeface="Arial" panose="020B0604020202020204" pitchFamily="34" charset="0"/>
              </a:rPr>
              <a:t>Startup </a:t>
            </a:r>
            <a:r>
              <a:rPr kumimoji="0" lang="fr-FR" altLang="fr-FR" sz="1800" b="1" i="0" u="none" strike="noStrike" cap="none" normalizeH="0" baseline="0" dirty="0" err="1">
                <a:ln>
                  <a:noFill/>
                </a:ln>
                <a:solidFill>
                  <a:schemeClr val="tx1"/>
                </a:solidFill>
                <a:effectLst/>
                <a:latin typeface="Arial" panose="020B0604020202020204" pitchFamily="34" charset="0"/>
              </a:rPr>
              <a:t>Act</a:t>
            </a:r>
            <a:r>
              <a:rPr kumimoji="0" lang="fr-FR" altLang="fr-FR" sz="1800" b="0" i="0" u="none" strike="noStrike" cap="none" normalizeH="0" baseline="0" dirty="0">
                <a:ln>
                  <a:noFill/>
                </a:ln>
                <a:solidFill>
                  <a:schemeClr val="tx1"/>
                </a:solidFill>
                <a:effectLst/>
                <a:latin typeface="Arial" panose="020B0604020202020204" pitchFamily="34" charset="0"/>
              </a:rPr>
              <a:t> si réaliste, c’est le plus puissant.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Projet investissement classique</a:t>
            </a:r>
            <a:r>
              <a:rPr kumimoji="0" lang="fr-FR" altLang="fr-FR" sz="1800" b="0" i="0" u="none" strike="noStrike" cap="none" normalizeH="0" baseline="0" dirty="0">
                <a:ln>
                  <a:noFill/>
                </a:ln>
                <a:solidFill>
                  <a:schemeClr val="tx1"/>
                </a:solidFill>
                <a:effectLst/>
                <a:latin typeface="Arial" panose="020B0604020202020204" pitchFamily="34" charset="0"/>
              </a:rPr>
              <a:t>: regarder les </a:t>
            </a:r>
            <a:r>
              <a:rPr kumimoji="0" lang="fr-FR" altLang="fr-FR" sz="1800" b="1" i="0" u="none" strike="noStrike" cap="none" normalizeH="0" baseline="0" dirty="0">
                <a:ln>
                  <a:noFill/>
                </a:ln>
                <a:solidFill>
                  <a:schemeClr val="tx1"/>
                </a:solidFill>
                <a:effectLst/>
                <a:latin typeface="Arial" panose="020B0604020202020204" pitchFamily="34" charset="0"/>
              </a:rPr>
              <a:t>incitations investissement 2016–2017</a:t>
            </a:r>
            <a:r>
              <a:rPr kumimoji="0" lang="fr-FR" altLang="fr-FR" sz="1800" b="0" i="0" u="none" strike="noStrike" cap="none" normalizeH="0" baseline="0" dirty="0">
                <a:ln>
                  <a:noFill/>
                </a:ln>
                <a:solidFill>
                  <a:schemeClr val="tx1"/>
                </a:solidFill>
                <a:effectLst/>
                <a:latin typeface="Arial" panose="020B0604020202020204" pitchFamily="34" charset="0"/>
              </a:rPr>
              <a:t> (secteur, région, export).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Démarrage très petit</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auto-entrepreneur</a:t>
            </a:r>
            <a:r>
              <a:rPr kumimoji="0" lang="fr-FR" altLang="fr-FR" sz="1800" b="0" i="0" u="none" strike="noStrike" cap="none" normalizeH="0" baseline="0" dirty="0">
                <a:ln>
                  <a:noFill/>
                </a:ln>
                <a:solidFill>
                  <a:schemeClr val="tx1"/>
                </a:solidFill>
                <a:effectLst/>
                <a:latin typeface="Arial" panose="020B0604020202020204" pitchFamily="34" charset="0"/>
              </a:rPr>
              <a:t> pour réduire la friction fiscale et sociale.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Entreprise nouvellement créée</a:t>
            </a:r>
            <a:r>
              <a:rPr kumimoji="0" lang="fr-FR" altLang="fr-FR" sz="1800" b="0" i="0" u="none" strike="noStrike" cap="none" normalizeH="0" baseline="0" dirty="0">
                <a:ln>
                  <a:noFill/>
                </a:ln>
                <a:solidFill>
                  <a:schemeClr val="tx1"/>
                </a:solidFill>
                <a:effectLst/>
                <a:latin typeface="Arial" panose="020B0604020202020204" pitchFamily="34" charset="0"/>
              </a:rPr>
              <a:t>: vérifier si l’exonération 4 ans (LF 2024) est applicable.</a:t>
            </a:r>
          </a:p>
        </p:txBody>
      </p:sp>
    </p:spTree>
    <p:extLst>
      <p:ext uri="{BB962C8B-B14F-4D97-AF65-F5344CB8AC3E}">
        <p14:creationId xmlns:p14="http://schemas.microsoft.com/office/powerpoint/2010/main" val="149689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a:solidFill>
                  <a:srgbClr val="FF0000"/>
                </a:solidFill>
              </a:rPr>
              <a:t>      Définition de l’impôt</a:t>
            </a:r>
            <a:endParaRPr b="1" dirty="0">
              <a:solidFill>
                <a:srgbClr val="FF0000"/>
              </a:solidFill>
            </a:endParaRPr>
          </a:p>
        </p:txBody>
      </p:sp>
      <p:sp>
        <p:nvSpPr>
          <p:cNvPr id="3" name="Content Placeholder 2"/>
          <p:cNvSpPr>
            <a:spLocks noGrp="1"/>
          </p:cNvSpPr>
          <p:nvPr>
            <p:ph idx="1"/>
          </p:nvPr>
        </p:nvSpPr>
        <p:spPr>
          <a:xfrm>
            <a:off x="1103025" y="1328738"/>
            <a:ext cx="8944211" cy="5529261"/>
          </a:xfrm>
        </p:spPr>
        <p:txBody>
          <a:bodyPr>
            <a:normAutofit/>
          </a:bodyPr>
          <a:lstStyle/>
          <a:p>
            <a:pPr marL="0" indent="0">
              <a:buNone/>
            </a:pPr>
            <a:r>
              <a:rPr lang="fr-FR" b="1" dirty="0"/>
              <a:t>1) Redevance pour service rendu ( a service </a:t>
            </a:r>
            <a:r>
              <a:rPr lang="fr-FR" b="1" dirty="0" err="1"/>
              <a:t>fee</a:t>
            </a:r>
            <a:r>
              <a:rPr lang="fr-FR" b="1" dirty="0"/>
              <a:t>)</a:t>
            </a:r>
          </a:p>
          <a:p>
            <a:r>
              <a:rPr lang="fr-FR" b="1" dirty="0"/>
              <a:t>Nature</a:t>
            </a:r>
            <a:r>
              <a:rPr lang="fr-FR" dirty="0"/>
              <a:t> : paiement demandé en échange d’un </a:t>
            </a:r>
            <a:r>
              <a:rPr lang="fr-FR" b="1" dirty="0"/>
              <a:t>service précis</a:t>
            </a:r>
            <a:r>
              <a:rPr lang="fr-FR" dirty="0"/>
              <a:t> ou d’un </a:t>
            </a:r>
            <a:r>
              <a:rPr lang="fr-FR" b="1" dirty="0"/>
              <a:t>usage identifiable</a:t>
            </a:r>
            <a:r>
              <a:rPr lang="fr-FR" dirty="0"/>
              <a:t> (usagers déterminés).</a:t>
            </a:r>
          </a:p>
          <a:p>
            <a:r>
              <a:rPr lang="fr-FR" b="1" dirty="0"/>
              <a:t>Critère clé</a:t>
            </a:r>
            <a:r>
              <a:rPr lang="fr-FR" dirty="0"/>
              <a:t> : la redevance doit trouver sa </a:t>
            </a:r>
            <a:r>
              <a:rPr lang="fr-FR" b="1" dirty="0"/>
              <a:t>contrepartie directe</a:t>
            </a:r>
            <a:r>
              <a:rPr lang="fr-FR" dirty="0"/>
              <a:t> dans la prestation fournie. </a:t>
            </a:r>
            <a:br>
              <a:rPr lang="fr-FR" dirty="0"/>
            </a:br>
            <a:r>
              <a:rPr lang="fr-FR" dirty="0"/>
              <a:t>➡️ Exemple-type : droit d’entrée, redevance d’occupation, paiement d’un service administratif individualisé.</a:t>
            </a:r>
          </a:p>
          <a:p>
            <a:pPr marL="0" indent="0">
              <a:buNone/>
            </a:pPr>
            <a:r>
              <a:rPr lang="fr-FR" b="1" dirty="0"/>
              <a:t>2) Cotisations sociales (social </a:t>
            </a:r>
            <a:r>
              <a:rPr lang="fr-FR" b="1" dirty="0" err="1"/>
              <a:t>security</a:t>
            </a:r>
            <a:r>
              <a:rPr lang="fr-FR" b="1" dirty="0"/>
              <a:t> contributions)</a:t>
            </a:r>
          </a:p>
          <a:p>
            <a:r>
              <a:rPr lang="fr-FR" b="1" dirty="0"/>
              <a:t>Nature</a:t>
            </a:r>
            <a:r>
              <a:rPr lang="fr-FR" dirty="0"/>
              <a:t> : prélèvements obligatoires, mais </a:t>
            </a:r>
            <a:r>
              <a:rPr lang="fr-FR" b="1" dirty="0"/>
              <a:t>différents de l’impôt</a:t>
            </a:r>
            <a:r>
              <a:rPr lang="fr-FR" dirty="0"/>
              <a:t> quand ils ouvrent un </a:t>
            </a:r>
            <a:r>
              <a:rPr lang="fr-FR" b="1" dirty="0"/>
              <a:t>droit à des prestations</a:t>
            </a:r>
            <a:r>
              <a:rPr lang="fr-FR" dirty="0"/>
              <a:t> (maladie, retraite, etc.).</a:t>
            </a:r>
          </a:p>
          <a:p>
            <a:r>
              <a:rPr lang="fr-FR" b="1" dirty="0"/>
              <a:t>Critère clé</a:t>
            </a:r>
            <a:r>
              <a:rPr lang="fr-FR" dirty="0"/>
              <a:t> : l’existence d’une </a:t>
            </a:r>
            <a:r>
              <a:rPr lang="fr-FR" b="1" dirty="0"/>
              <a:t>logique assurantielle</a:t>
            </a:r>
            <a:r>
              <a:rPr lang="fr-FR" dirty="0"/>
              <a:t> (</a:t>
            </a:r>
            <a:r>
              <a:rPr lang="fr-FR" dirty="0" err="1"/>
              <a:t>entitlement</a:t>
            </a:r>
            <a:r>
              <a:rPr lang="fr-FR" dirty="0"/>
              <a:t>). Le FMI  distingue explicitement les cotisations obligatoires des taxes car elles donnent droit à certaines prestations, alors que des prélèvements affectés à la sécurité sociale mais sans base de cotisation “assurantielle” peuvent être classés comme taxes. </a:t>
            </a:r>
          </a:p>
          <a:p>
            <a:pPr>
              <a:defRPr sz="2000"/>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A7187-CFEC-4042-A764-C9AD8340F7F4}"/>
              </a:ext>
            </a:extLst>
          </p:cNvPr>
          <p:cNvSpPr>
            <a:spLocks noGrp="1"/>
          </p:cNvSpPr>
          <p:nvPr>
            <p:ph type="title"/>
          </p:nvPr>
        </p:nvSpPr>
        <p:spPr/>
        <p:txBody>
          <a:bodyPr/>
          <a:lstStyle/>
          <a:p>
            <a:pPr algn="ctr"/>
            <a:r>
              <a:rPr lang="fr-FR" dirty="0">
                <a:solidFill>
                  <a:srgbClr val="FF0000"/>
                </a:solidFill>
              </a:rPr>
              <a:t>Cas</a:t>
            </a:r>
            <a:r>
              <a:rPr lang="fr-FR" dirty="0"/>
              <a:t> </a:t>
            </a:r>
            <a:r>
              <a:rPr lang="fr-FR" dirty="0">
                <a:solidFill>
                  <a:srgbClr val="FF0000"/>
                </a:solidFill>
              </a:rPr>
              <a:t>pratique</a:t>
            </a:r>
          </a:p>
        </p:txBody>
      </p:sp>
      <p:sp>
        <p:nvSpPr>
          <p:cNvPr id="3" name="Espace réservé du contenu 2">
            <a:extLst>
              <a:ext uri="{FF2B5EF4-FFF2-40B4-BE49-F238E27FC236}">
                <a16:creationId xmlns:a16="http://schemas.microsoft.com/office/drawing/2014/main" id="{91D1669D-627D-4B8C-9A1C-6D5BEAA5090D}"/>
              </a:ext>
            </a:extLst>
          </p:cNvPr>
          <p:cNvSpPr>
            <a:spLocks noGrp="1"/>
          </p:cNvSpPr>
          <p:nvPr>
            <p:ph idx="1"/>
          </p:nvPr>
        </p:nvSpPr>
        <p:spPr/>
        <p:txBody>
          <a:bodyPr/>
          <a:lstStyle/>
          <a:p>
            <a:pPr marL="0" indent="0">
              <a:buNone/>
            </a:pPr>
            <a:endParaRPr lang="fr-FR" b="1" dirty="0"/>
          </a:p>
          <a:p>
            <a:pPr marL="0" indent="0">
              <a:buNone/>
            </a:pPr>
            <a:r>
              <a:rPr lang="fr-FR" b="1" dirty="0"/>
              <a:t>Vous allez réfléchir sur le montage d’une</a:t>
            </a:r>
            <a:r>
              <a:rPr lang="fr-FR" dirty="0"/>
              <a:t> micro entreprise de </a:t>
            </a:r>
            <a:r>
              <a:rPr lang="fr-FR" b="1" dirty="0"/>
              <a:t>snacks sains et café</a:t>
            </a:r>
            <a:r>
              <a:rPr lang="fr-FR" dirty="0"/>
              <a:t> avec vente:</a:t>
            </a:r>
          </a:p>
          <a:p>
            <a:r>
              <a:rPr lang="fr-FR" dirty="0"/>
              <a:t>sur place (petit local ou stand),</a:t>
            </a:r>
          </a:p>
          <a:p>
            <a:r>
              <a:rPr lang="fr-FR" dirty="0"/>
              <a:t>en livraison via plateformes,</a:t>
            </a:r>
          </a:p>
          <a:p>
            <a:r>
              <a:rPr lang="fr-FR" dirty="0"/>
              <a:t>en ligne (Instagram, WhatsApp).</a:t>
            </a:r>
          </a:p>
          <a:p>
            <a:r>
              <a:rPr lang="fr-FR" dirty="0"/>
              <a:t>Quel montage juridique ?</a:t>
            </a:r>
          </a:p>
          <a:p>
            <a:r>
              <a:rPr lang="fr-FR" dirty="0"/>
              <a:t>Quel régime fiscal ?</a:t>
            </a:r>
          </a:p>
          <a:p>
            <a:r>
              <a:rPr lang="fr-FR" dirty="0"/>
              <a:t>Quels obstacles ?</a:t>
            </a:r>
          </a:p>
        </p:txBody>
      </p:sp>
    </p:spTree>
    <p:extLst>
      <p:ext uri="{BB962C8B-B14F-4D97-AF65-F5344CB8AC3E}">
        <p14:creationId xmlns:p14="http://schemas.microsoft.com/office/powerpoint/2010/main" val="3347978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23CA9-56A7-4CE1-AE0D-18E86AC1398E}"/>
              </a:ext>
            </a:extLst>
          </p:cNvPr>
          <p:cNvSpPr>
            <a:spLocks noGrp="1"/>
          </p:cNvSpPr>
          <p:nvPr>
            <p:ph type="title"/>
          </p:nvPr>
        </p:nvSpPr>
        <p:spPr/>
        <p:txBody>
          <a:bodyPr/>
          <a:lstStyle/>
          <a:p>
            <a:pPr algn="ctr"/>
            <a:r>
              <a:rPr lang="fr-FR" dirty="0">
                <a:solidFill>
                  <a:srgbClr val="FF0000"/>
                </a:solidFill>
              </a:rPr>
              <a:t>Structure juridique</a:t>
            </a:r>
          </a:p>
        </p:txBody>
      </p:sp>
      <p:sp>
        <p:nvSpPr>
          <p:cNvPr id="3" name="Espace réservé du contenu 2">
            <a:extLst>
              <a:ext uri="{FF2B5EF4-FFF2-40B4-BE49-F238E27FC236}">
                <a16:creationId xmlns:a16="http://schemas.microsoft.com/office/drawing/2014/main" id="{9DA5D831-0E62-4921-988B-F08DEE38E9CB}"/>
              </a:ext>
            </a:extLst>
          </p:cNvPr>
          <p:cNvSpPr>
            <a:spLocks noGrp="1"/>
          </p:cNvSpPr>
          <p:nvPr>
            <p:ph idx="1"/>
          </p:nvPr>
        </p:nvSpPr>
        <p:spPr/>
        <p:txBody>
          <a:bodyPr>
            <a:normAutofit fontScale="77500" lnSpcReduction="20000"/>
          </a:bodyPr>
          <a:lstStyle/>
          <a:p>
            <a:pPr marL="0" indent="0">
              <a:buNone/>
            </a:pPr>
            <a:r>
              <a:rPr lang="fr-FR" b="1" dirty="0">
                <a:solidFill>
                  <a:schemeClr val="bg1"/>
                </a:solidFill>
              </a:rPr>
              <a:t>Etape 1, le groupe choisit le montage juridique (2 options structurantes)</a:t>
            </a:r>
          </a:p>
          <a:p>
            <a:r>
              <a:rPr lang="fr-FR" b="1" dirty="0"/>
              <a:t>Option A, Entreprise individuelle (EI)</a:t>
            </a:r>
          </a:p>
          <a:p>
            <a:r>
              <a:rPr lang="fr-FR" b="1" dirty="0"/>
              <a:t>Avantage</a:t>
            </a:r>
            <a:r>
              <a:rPr lang="fr-FR" dirty="0"/>
              <a:t>: simple, rapide, coûts faibles.</a:t>
            </a:r>
          </a:p>
          <a:p>
            <a:r>
              <a:rPr lang="fr-FR" b="1" dirty="0"/>
              <a:t>Risque</a:t>
            </a:r>
            <a:r>
              <a:rPr lang="fr-FR" dirty="0"/>
              <a:t>: responsabilité sur le patrimoine (selon structuration et garanties), image parfois moins “bancable”.</a:t>
            </a:r>
          </a:p>
          <a:p>
            <a:r>
              <a:rPr lang="fr-FR" b="1" dirty="0"/>
              <a:t>Cadre fiscal</a:t>
            </a:r>
            <a:r>
              <a:rPr lang="fr-FR" dirty="0"/>
              <a:t>: IRPP (forfaitaire ou réel selon éligibilité). Le régime forfaitaire est encadré par l’article 44 bis du Code IRPP/IS. </a:t>
            </a:r>
          </a:p>
          <a:p>
            <a:r>
              <a:rPr lang="fr-FR" b="1" dirty="0"/>
              <a:t>Option B, SUARL (Société Unipersonnelle à Responsabilité Limitée)</a:t>
            </a:r>
          </a:p>
          <a:p>
            <a:r>
              <a:rPr lang="fr-FR" b="1" dirty="0"/>
              <a:t>Avantage</a:t>
            </a:r>
            <a:r>
              <a:rPr lang="fr-FR" dirty="0"/>
              <a:t>: responsabilité limitée, meilleure crédibilité vis à vis banques, fournisseurs.</a:t>
            </a:r>
          </a:p>
          <a:p>
            <a:r>
              <a:rPr lang="fr-FR" b="1" dirty="0"/>
              <a:t>Risque</a:t>
            </a:r>
            <a:r>
              <a:rPr lang="fr-FR" dirty="0"/>
              <a:t>: formalisme, coûts de création, comptabilité plus structurée.</a:t>
            </a:r>
          </a:p>
          <a:p>
            <a:r>
              <a:rPr lang="fr-FR" b="1" dirty="0"/>
              <a:t>Base juridique</a:t>
            </a:r>
            <a:r>
              <a:rPr lang="fr-FR" dirty="0"/>
              <a:t>: Code des sociétés commerciales, mécanisme de société unipersonnelle à responsabilité limitée (principe de transformation quand toutes les parts sont réunies en une seule main). </a:t>
            </a:r>
          </a:p>
          <a:p>
            <a:r>
              <a:rPr lang="fr-FR" dirty="0"/>
              <a:t>Livrable du groupe: 5 lignes “Pourquoi EI” ou “Pourquoi SUARL”, avec 2 risques assumés.</a:t>
            </a:r>
          </a:p>
          <a:p>
            <a:endParaRPr lang="fr-FR" dirty="0"/>
          </a:p>
        </p:txBody>
      </p:sp>
    </p:spTree>
    <p:extLst>
      <p:ext uri="{BB962C8B-B14F-4D97-AF65-F5344CB8AC3E}">
        <p14:creationId xmlns:p14="http://schemas.microsoft.com/office/powerpoint/2010/main" val="953365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A3E08-E1E5-4156-8007-A2C188837DAD}"/>
              </a:ext>
            </a:extLst>
          </p:cNvPr>
          <p:cNvSpPr>
            <a:spLocks noGrp="1"/>
          </p:cNvSpPr>
          <p:nvPr>
            <p:ph type="title"/>
          </p:nvPr>
        </p:nvSpPr>
        <p:spPr/>
        <p:txBody>
          <a:bodyPr/>
          <a:lstStyle/>
          <a:p>
            <a:pPr algn="ctr"/>
            <a:r>
              <a:rPr lang="fr-FR" b="1" dirty="0">
                <a:solidFill>
                  <a:srgbClr val="FF0000"/>
                </a:solidFill>
              </a:rPr>
              <a:t>Régime fiscal</a:t>
            </a:r>
          </a:p>
        </p:txBody>
      </p:sp>
      <p:sp>
        <p:nvSpPr>
          <p:cNvPr id="3" name="Espace réservé du contenu 2">
            <a:extLst>
              <a:ext uri="{FF2B5EF4-FFF2-40B4-BE49-F238E27FC236}">
                <a16:creationId xmlns:a16="http://schemas.microsoft.com/office/drawing/2014/main" id="{DA32ACEA-1917-4337-80D2-C76E54815678}"/>
              </a:ext>
            </a:extLst>
          </p:cNvPr>
          <p:cNvSpPr>
            <a:spLocks noGrp="1"/>
          </p:cNvSpPr>
          <p:nvPr>
            <p:ph idx="1"/>
          </p:nvPr>
        </p:nvSpPr>
        <p:spPr/>
        <p:txBody>
          <a:bodyPr>
            <a:normAutofit fontScale="92500" lnSpcReduction="20000"/>
          </a:bodyPr>
          <a:lstStyle/>
          <a:p>
            <a:r>
              <a:rPr lang="fr-FR" b="1" dirty="0">
                <a:solidFill>
                  <a:schemeClr val="bg1"/>
                </a:solidFill>
              </a:rPr>
              <a:t>Étape 2, choisir le cadre fiscal</a:t>
            </a:r>
          </a:p>
          <a:p>
            <a:r>
              <a:rPr lang="fr-FR" b="1" dirty="0"/>
              <a:t>Hypothèses chiffrées pour l’atelier (année 1)</a:t>
            </a:r>
          </a:p>
          <a:p>
            <a:r>
              <a:rPr lang="fr-FR" dirty="0"/>
              <a:t>CA annuel: </a:t>
            </a:r>
            <a:r>
              <a:rPr lang="fr-FR" b="1" dirty="0"/>
              <a:t>60 000 TND</a:t>
            </a:r>
            <a:endParaRPr lang="fr-FR" dirty="0"/>
          </a:p>
          <a:p>
            <a:r>
              <a:rPr lang="fr-FR" dirty="0"/>
              <a:t>Charges variables (achats, emballages): </a:t>
            </a:r>
            <a:r>
              <a:rPr lang="fr-FR" b="1" dirty="0"/>
              <a:t>22 000 TND</a:t>
            </a:r>
            <a:endParaRPr lang="fr-FR" dirty="0"/>
          </a:p>
          <a:p>
            <a:r>
              <a:rPr lang="fr-FR" dirty="0"/>
              <a:t>Charges fixes (loyer, électricité, internet): </a:t>
            </a:r>
            <a:r>
              <a:rPr lang="fr-FR" b="1" dirty="0"/>
              <a:t>10 000 TND</a:t>
            </a:r>
            <a:endParaRPr lang="fr-FR" dirty="0"/>
          </a:p>
          <a:p>
            <a:r>
              <a:rPr lang="fr-FR" dirty="0"/>
              <a:t>Résultat estimé: </a:t>
            </a:r>
            <a:r>
              <a:rPr lang="fr-FR" b="1" dirty="0"/>
              <a:t>28 000 TND</a:t>
            </a:r>
            <a:endParaRPr lang="fr-FR" dirty="0"/>
          </a:p>
          <a:p>
            <a:r>
              <a:rPr lang="fr-FR" b="1" dirty="0"/>
              <a:t>Route fiscale 1, Forfaitaire (si EI éligible)</a:t>
            </a:r>
          </a:p>
          <a:p>
            <a:r>
              <a:rPr lang="fr-FR" dirty="0"/>
              <a:t>La DGI rappelle clairement le barème en vigueur à partir de 2016:</a:t>
            </a:r>
          </a:p>
          <a:p>
            <a:pPr lvl="1"/>
            <a:r>
              <a:rPr lang="fr-FR" b="1" dirty="0"/>
              <a:t>200 TND/an</a:t>
            </a:r>
            <a:r>
              <a:rPr lang="fr-FR" dirty="0"/>
              <a:t> hors zones communales, </a:t>
            </a:r>
            <a:r>
              <a:rPr lang="fr-FR" b="1" dirty="0"/>
              <a:t>400 TND/an</a:t>
            </a:r>
            <a:r>
              <a:rPr lang="fr-FR" dirty="0"/>
              <a:t> zones communales, si CA ≤ 10 000</a:t>
            </a:r>
          </a:p>
          <a:p>
            <a:pPr lvl="1"/>
            <a:r>
              <a:rPr lang="fr-FR" b="1" dirty="0"/>
              <a:t>3% du CA</a:t>
            </a:r>
            <a:r>
              <a:rPr lang="fr-FR" dirty="0"/>
              <a:t> si 10 000 &lt; CA ≤ 100 000 </a:t>
            </a:r>
          </a:p>
          <a:p>
            <a:r>
              <a:rPr lang="fr-FR" dirty="0"/>
              <a:t>400dt + 3% de 50 000 = 1500 +400= 1900</a:t>
            </a:r>
          </a:p>
        </p:txBody>
      </p:sp>
    </p:spTree>
    <p:extLst>
      <p:ext uri="{BB962C8B-B14F-4D97-AF65-F5344CB8AC3E}">
        <p14:creationId xmlns:p14="http://schemas.microsoft.com/office/powerpoint/2010/main" val="282954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C97DE-B65B-46B4-AE74-D849A76BAA43}"/>
              </a:ext>
            </a:extLst>
          </p:cNvPr>
          <p:cNvSpPr>
            <a:spLocks noGrp="1"/>
          </p:cNvSpPr>
          <p:nvPr>
            <p:ph type="title"/>
          </p:nvPr>
        </p:nvSpPr>
        <p:spPr/>
        <p:txBody>
          <a:bodyPr/>
          <a:lstStyle/>
          <a:p>
            <a:r>
              <a:rPr lang="fr-FR" b="1" dirty="0">
                <a:solidFill>
                  <a:srgbClr val="FF0000"/>
                </a:solidFill>
              </a:rPr>
              <a:t>Régime fiscal</a:t>
            </a:r>
            <a:endParaRPr lang="fr-FR" dirty="0"/>
          </a:p>
        </p:txBody>
      </p:sp>
      <p:sp>
        <p:nvSpPr>
          <p:cNvPr id="3" name="Espace réservé du contenu 2">
            <a:extLst>
              <a:ext uri="{FF2B5EF4-FFF2-40B4-BE49-F238E27FC236}">
                <a16:creationId xmlns:a16="http://schemas.microsoft.com/office/drawing/2014/main" id="{E961DC64-7B52-4509-9537-420CDED9F7D2}"/>
              </a:ext>
            </a:extLst>
          </p:cNvPr>
          <p:cNvSpPr>
            <a:spLocks noGrp="1"/>
          </p:cNvSpPr>
          <p:nvPr>
            <p:ph idx="1"/>
          </p:nvPr>
        </p:nvSpPr>
        <p:spPr/>
        <p:txBody>
          <a:bodyPr>
            <a:normAutofit/>
          </a:bodyPr>
          <a:lstStyle/>
          <a:p>
            <a:r>
              <a:rPr lang="fr-FR" b="1" dirty="0"/>
              <a:t>Route fiscale 2, Régime réel (EI ou société)</a:t>
            </a:r>
          </a:p>
          <a:p>
            <a:r>
              <a:rPr lang="fr-FR" dirty="0"/>
              <a:t>Logique: impôt sur </a:t>
            </a:r>
            <a:r>
              <a:rPr lang="fr-FR" b="1" dirty="0"/>
              <a:t>bénéfice</a:t>
            </a:r>
            <a:r>
              <a:rPr lang="fr-FR" dirty="0"/>
              <a:t>, donc plus cohérent si charges élevées.</a:t>
            </a:r>
          </a:p>
          <a:p>
            <a:r>
              <a:rPr lang="fr-FR" dirty="0"/>
              <a:t>Contrepartie: comptabilité, justificatifs, conformité.</a:t>
            </a:r>
          </a:p>
          <a:p>
            <a:r>
              <a:rPr lang="fr-FR" b="1" dirty="0"/>
              <a:t>Route fiscale 3, Auto entrepreneur (si le profil colle)</a:t>
            </a:r>
          </a:p>
          <a:p>
            <a:r>
              <a:rPr lang="fr-FR" dirty="0"/>
              <a:t>Régime ultra simplifié avec </a:t>
            </a:r>
            <a:r>
              <a:rPr lang="fr-FR" b="1" dirty="0"/>
              <a:t>contribution unique</a:t>
            </a:r>
            <a:r>
              <a:rPr lang="fr-FR" dirty="0"/>
              <a:t> qui remplace impôt, TVA, et couverture sociale, cadre posé par le décret loi. </a:t>
            </a:r>
          </a:p>
          <a:p>
            <a:endParaRPr lang="fr-FR" dirty="0"/>
          </a:p>
        </p:txBody>
      </p:sp>
    </p:spTree>
    <p:extLst>
      <p:ext uri="{BB962C8B-B14F-4D97-AF65-F5344CB8AC3E}">
        <p14:creationId xmlns:p14="http://schemas.microsoft.com/office/powerpoint/2010/main" val="2460223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57F89-37D2-4211-868C-49F681D565BF}"/>
              </a:ext>
            </a:extLst>
          </p:cNvPr>
          <p:cNvSpPr>
            <a:spLocks noGrp="1"/>
          </p:cNvSpPr>
          <p:nvPr>
            <p:ph type="title"/>
          </p:nvPr>
        </p:nvSpPr>
        <p:spPr/>
        <p:txBody>
          <a:bodyPr/>
          <a:lstStyle/>
          <a:p>
            <a:pPr algn="ctr"/>
            <a:r>
              <a:rPr lang="fr-FR" b="1" dirty="0">
                <a:solidFill>
                  <a:srgbClr val="FF0000"/>
                </a:solidFill>
              </a:rPr>
              <a:t>Les obstacles fiscaux</a:t>
            </a:r>
          </a:p>
        </p:txBody>
      </p:sp>
      <p:sp>
        <p:nvSpPr>
          <p:cNvPr id="3" name="Espace réservé du contenu 2">
            <a:extLst>
              <a:ext uri="{FF2B5EF4-FFF2-40B4-BE49-F238E27FC236}">
                <a16:creationId xmlns:a16="http://schemas.microsoft.com/office/drawing/2014/main" id="{FC0A6B0C-BEDA-4A5A-A1BF-1892FD355869}"/>
              </a:ext>
            </a:extLst>
          </p:cNvPr>
          <p:cNvSpPr>
            <a:spLocks noGrp="1"/>
          </p:cNvSpPr>
          <p:nvPr>
            <p:ph idx="1"/>
          </p:nvPr>
        </p:nvSpPr>
        <p:spPr/>
        <p:txBody>
          <a:bodyPr>
            <a:normAutofit fontScale="92500" lnSpcReduction="10000"/>
          </a:bodyPr>
          <a:lstStyle/>
          <a:p>
            <a:r>
              <a:rPr lang="fr-FR" b="1" dirty="0"/>
              <a:t>Étape 3, identifier les obstacles fiscaux (obligation de réalisme)</a:t>
            </a:r>
          </a:p>
          <a:p>
            <a:r>
              <a:rPr lang="fr-FR" dirty="0"/>
              <a:t>Le groupe doit lister les obstacles, puis proposer une action de mitigation pour chacun.</a:t>
            </a:r>
          </a:p>
          <a:p>
            <a:r>
              <a:rPr lang="fr-FR" b="1" dirty="0"/>
              <a:t>Obstacles typiques dans ce cas</a:t>
            </a:r>
          </a:p>
          <a:p>
            <a:r>
              <a:rPr lang="fr-FR" b="1" dirty="0"/>
              <a:t>Trésorerie</a:t>
            </a:r>
            <a:r>
              <a:rPr lang="fr-FR" dirty="0"/>
              <a:t>: paiement d’impôts et charges avant stabilisation du cash, et risque de pénalités si dépôt tardif (la note DGI mentionne une majoration de 50% en cas de dépôt tardif de la déclaration annuelle forfaitaire). </a:t>
            </a:r>
          </a:p>
          <a:p>
            <a:r>
              <a:rPr lang="fr-FR" b="1" dirty="0"/>
              <a:t>Complexité et conformité</a:t>
            </a:r>
            <a:r>
              <a:rPr lang="fr-FR" dirty="0"/>
              <a:t>: tenue de documents, preuves, risques d’erreurs.</a:t>
            </a:r>
          </a:p>
          <a:p>
            <a:r>
              <a:rPr lang="fr-FR" b="1" dirty="0"/>
              <a:t>Choix zone communale / non communale</a:t>
            </a:r>
            <a:r>
              <a:rPr lang="fr-FR" dirty="0"/>
              <a:t>: impact direct sur certains montants et éligibilités, car les textes distinguent explicitement. </a:t>
            </a:r>
          </a:p>
          <a:p>
            <a:r>
              <a:rPr lang="fr-FR" b="1" dirty="0"/>
              <a:t>Accès aux avantages</a:t>
            </a:r>
            <a:r>
              <a:rPr lang="fr-FR" dirty="0"/>
              <a:t>: beaucoup d’incitations existent mais exigent un dossier propre et un cadre réglementaire précis (l’État publie un cadre de référence sur les avantages fiscaux et la loi d’investissement). </a:t>
            </a:r>
          </a:p>
          <a:p>
            <a:endParaRPr lang="fr-FR" dirty="0"/>
          </a:p>
        </p:txBody>
      </p:sp>
    </p:spTree>
    <p:extLst>
      <p:ext uri="{BB962C8B-B14F-4D97-AF65-F5344CB8AC3E}">
        <p14:creationId xmlns:p14="http://schemas.microsoft.com/office/powerpoint/2010/main" val="173960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0B5FF-EE3C-4E09-B3F6-F73252A62D2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00AE904-79C8-46F6-9646-8B839809B39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23383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6CF64-EC9A-4A15-9534-C0E20D211369}"/>
              </a:ext>
            </a:extLst>
          </p:cNvPr>
          <p:cNvSpPr>
            <a:spLocks noGrp="1"/>
          </p:cNvSpPr>
          <p:nvPr>
            <p:ph type="title"/>
          </p:nvPr>
        </p:nvSpPr>
        <p:spPr/>
        <p:txBody>
          <a:bodyPr/>
          <a:lstStyle/>
          <a:p>
            <a:pPr algn="ctr"/>
            <a:r>
              <a:rPr lang="fr-FR" b="1" dirty="0">
                <a:solidFill>
                  <a:srgbClr val="FF0000"/>
                </a:solidFill>
              </a:rPr>
              <a:t>Définition de l’impôt</a:t>
            </a:r>
            <a:endParaRPr lang="fr-FR" dirty="0"/>
          </a:p>
        </p:txBody>
      </p:sp>
      <p:sp>
        <p:nvSpPr>
          <p:cNvPr id="3" name="Espace réservé du contenu 2">
            <a:extLst>
              <a:ext uri="{FF2B5EF4-FFF2-40B4-BE49-F238E27FC236}">
                <a16:creationId xmlns:a16="http://schemas.microsoft.com/office/drawing/2014/main" id="{765A391B-EF82-4474-8EEC-6D52BA686D3B}"/>
              </a:ext>
            </a:extLst>
          </p:cNvPr>
          <p:cNvSpPr>
            <a:spLocks noGrp="1"/>
          </p:cNvSpPr>
          <p:nvPr>
            <p:ph idx="1"/>
          </p:nvPr>
        </p:nvSpPr>
        <p:spPr/>
        <p:txBody>
          <a:bodyPr>
            <a:normAutofit fontScale="77500" lnSpcReduction="20000"/>
          </a:bodyPr>
          <a:lstStyle/>
          <a:p>
            <a:pPr marL="0" indent="0">
              <a:buNone/>
            </a:pPr>
            <a:r>
              <a:rPr lang="fr-FR" b="1" dirty="0"/>
              <a:t>3) Taxes affectées, contributions parafiscales</a:t>
            </a:r>
          </a:p>
          <a:p>
            <a:r>
              <a:rPr lang="fr-FR" b="1" dirty="0"/>
              <a:t>Nature</a:t>
            </a:r>
            <a:r>
              <a:rPr lang="fr-FR" dirty="0"/>
              <a:t> : juridiquement ou budgétairement, tu peux avoir des prélèvements obligatoires </a:t>
            </a:r>
            <a:r>
              <a:rPr lang="fr-FR" b="1" dirty="0"/>
              <a:t>affectés</a:t>
            </a:r>
            <a:r>
              <a:rPr lang="fr-FR" dirty="0"/>
              <a:t> à un organisme ou à une mission. </a:t>
            </a:r>
          </a:p>
          <a:p>
            <a:r>
              <a:rPr lang="fr-FR" dirty="0"/>
              <a:t>Exemples: FODEC (taxe professionnelle affectée à un fonds de compétitivité); FOPROLOS (contribution affectée au Fonds de promotion du logement pour les salariés); TFP (Taxe de Formation Professionnelle), affectation “formation”</a:t>
            </a:r>
          </a:p>
          <a:p>
            <a:pPr marL="0" indent="0">
              <a:buNone/>
            </a:pPr>
            <a:r>
              <a:rPr lang="fr-FR" b="1" dirty="0"/>
              <a:t>4) Amendes et pénalités</a:t>
            </a:r>
          </a:p>
          <a:p>
            <a:r>
              <a:rPr lang="fr-FR" b="1" dirty="0"/>
              <a:t>Nature</a:t>
            </a:r>
            <a:r>
              <a:rPr lang="fr-FR" dirty="0"/>
              <a:t> : ce ne sont pas des “contributions” au sens fiscal, mais des </a:t>
            </a:r>
            <a:r>
              <a:rPr lang="fr-FR" b="1" dirty="0"/>
              <a:t>sanctions</a:t>
            </a:r>
            <a:r>
              <a:rPr lang="fr-FR" dirty="0"/>
              <a:t> pécuniaires liées à une infraction ou un manquement, avec une finalité répressive/dissuasive.</a:t>
            </a:r>
          </a:p>
          <a:p>
            <a:pPr marL="0" indent="0">
              <a:buNone/>
            </a:pPr>
            <a:r>
              <a:rPr lang="fr-FR" b="1" dirty="0"/>
              <a:t>5) Prix, tarifs commerciaux, revenus du domaine, emprunt</a:t>
            </a:r>
          </a:p>
          <a:p>
            <a:r>
              <a:rPr lang="fr-FR" b="1" dirty="0"/>
              <a:t>Prix/tarifs</a:t>
            </a:r>
            <a:r>
              <a:rPr lang="fr-FR" dirty="0"/>
              <a:t> : paiement </a:t>
            </a:r>
            <a:r>
              <a:rPr lang="fr-FR" b="1" dirty="0"/>
              <a:t>volontaire</a:t>
            </a:r>
            <a:r>
              <a:rPr lang="fr-FR" dirty="0"/>
              <a:t> en échange d’un bien ou service marchand (logique contractuelle).</a:t>
            </a:r>
          </a:p>
          <a:p>
            <a:r>
              <a:rPr lang="fr-FR" b="1" dirty="0"/>
              <a:t>Revenus du domaine</a:t>
            </a:r>
            <a:r>
              <a:rPr lang="fr-FR" dirty="0"/>
              <a:t> : loyers, concessions, etc., liés à l’exploitation du patrimoine public.</a:t>
            </a:r>
          </a:p>
          <a:p>
            <a:r>
              <a:rPr lang="fr-FR" b="1" dirty="0"/>
              <a:t>Emprunt</a:t>
            </a:r>
            <a:r>
              <a:rPr lang="fr-FR" dirty="0"/>
              <a:t> : </a:t>
            </a:r>
            <a:r>
              <a:rPr lang="fr-FR" b="1" dirty="0"/>
              <a:t>ressource remboursable</a:t>
            </a:r>
            <a:r>
              <a:rPr lang="fr-FR" dirty="0"/>
              <a:t>, donc pas un prélèvement, c’est une opération de financement.</a:t>
            </a:r>
          </a:p>
          <a:p>
            <a:endParaRPr lang="fr-FR" dirty="0"/>
          </a:p>
        </p:txBody>
      </p:sp>
    </p:spTree>
    <p:extLst>
      <p:ext uri="{BB962C8B-B14F-4D97-AF65-F5344CB8AC3E}">
        <p14:creationId xmlns:p14="http://schemas.microsoft.com/office/powerpoint/2010/main" val="247801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8744D-0FC2-4832-9872-C8133F03D058}"/>
              </a:ext>
            </a:extLst>
          </p:cNvPr>
          <p:cNvSpPr>
            <a:spLocks noGrp="1"/>
          </p:cNvSpPr>
          <p:nvPr>
            <p:ph type="title"/>
          </p:nvPr>
        </p:nvSpPr>
        <p:spPr/>
        <p:txBody>
          <a:bodyPr/>
          <a:lstStyle/>
          <a:p>
            <a:pPr algn="ctr"/>
            <a:r>
              <a:rPr lang="fr-FR" b="1" dirty="0">
                <a:solidFill>
                  <a:srgbClr val="FF0000"/>
                </a:solidFill>
              </a:rPr>
              <a:t>Synthèse</a:t>
            </a:r>
          </a:p>
        </p:txBody>
      </p:sp>
      <p:graphicFrame>
        <p:nvGraphicFramePr>
          <p:cNvPr id="4" name="Espace réservé du contenu 3">
            <a:extLst>
              <a:ext uri="{FF2B5EF4-FFF2-40B4-BE49-F238E27FC236}">
                <a16:creationId xmlns:a16="http://schemas.microsoft.com/office/drawing/2014/main" id="{A03F70ED-263C-4205-9EF7-C0232E22099C}"/>
              </a:ext>
            </a:extLst>
          </p:cNvPr>
          <p:cNvGraphicFramePr>
            <a:graphicFrameLocks noGrp="1"/>
          </p:cNvGraphicFramePr>
          <p:nvPr>
            <p:ph idx="1"/>
            <p:extLst>
              <p:ext uri="{D42A27DB-BD31-4B8C-83A1-F6EECF244321}">
                <p14:modId xmlns:p14="http://schemas.microsoft.com/office/powerpoint/2010/main" val="1133564726"/>
              </p:ext>
            </p:extLst>
          </p:nvPr>
        </p:nvGraphicFramePr>
        <p:xfrm>
          <a:off x="1" y="1200148"/>
          <a:ext cx="12188827" cy="5500689"/>
        </p:xfrm>
        <a:graphic>
          <a:graphicData uri="http://schemas.openxmlformats.org/drawingml/2006/table">
            <a:tbl>
              <a:tblPr/>
              <a:tblGrid>
                <a:gridCol w="2052997">
                  <a:extLst>
                    <a:ext uri="{9D8B030D-6E8A-4147-A177-3AD203B41FA5}">
                      <a16:colId xmlns:a16="http://schemas.microsoft.com/office/drawing/2014/main" val="1076402733"/>
                    </a:ext>
                  </a:extLst>
                </a:gridCol>
                <a:gridCol w="5067915">
                  <a:extLst>
                    <a:ext uri="{9D8B030D-6E8A-4147-A177-3AD203B41FA5}">
                      <a16:colId xmlns:a16="http://schemas.microsoft.com/office/drawing/2014/main" val="1925287252"/>
                    </a:ext>
                  </a:extLst>
                </a:gridCol>
                <a:gridCol w="5067915">
                  <a:extLst>
                    <a:ext uri="{9D8B030D-6E8A-4147-A177-3AD203B41FA5}">
                      <a16:colId xmlns:a16="http://schemas.microsoft.com/office/drawing/2014/main" val="3632939680"/>
                    </a:ext>
                  </a:extLst>
                </a:gridCol>
              </a:tblGrid>
              <a:tr h="475383">
                <a:tc>
                  <a:txBody>
                    <a:bodyPr/>
                    <a:lstStyle/>
                    <a:p>
                      <a:r>
                        <a:rPr lang="fr-FR" sz="1400" dirty="0"/>
                        <a:t>Critère</a:t>
                      </a:r>
                    </a:p>
                  </a:txBody>
                  <a:tcPr marL="27081" marR="27081" marT="13541" marB="13541" anchor="ctr">
                    <a:lnL>
                      <a:noFill/>
                    </a:lnL>
                    <a:lnR>
                      <a:noFill/>
                    </a:lnR>
                    <a:lnT>
                      <a:noFill/>
                    </a:lnT>
                    <a:lnB>
                      <a:noFill/>
                    </a:lnB>
                  </a:tcPr>
                </a:tc>
                <a:tc>
                  <a:txBody>
                    <a:bodyPr/>
                    <a:lstStyle/>
                    <a:p>
                      <a:r>
                        <a:rPr lang="fr-FR" sz="1400"/>
                        <a:t>Impôt</a:t>
                      </a:r>
                    </a:p>
                  </a:txBody>
                  <a:tcPr marL="27081" marR="27081" marT="13541" marB="13541" anchor="ctr">
                    <a:lnL>
                      <a:noFill/>
                    </a:lnL>
                    <a:lnR>
                      <a:noFill/>
                    </a:lnR>
                    <a:lnT>
                      <a:noFill/>
                    </a:lnT>
                    <a:lnB>
                      <a:noFill/>
                    </a:lnB>
                  </a:tcPr>
                </a:tc>
                <a:tc>
                  <a:txBody>
                    <a:bodyPr/>
                    <a:lstStyle/>
                    <a:p>
                      <a:r>
                        <a:rPr lang="fr-FR" sz="1400"/>
                        <a:t>Contribution (souvent sociale / parafiscale)</a:t>
                      </a:r>
                    </a:p>
                  </a:txBody>
                  <a:tcPr marL="27081" marR="27081" marT="13541" marB="13541" anchor="ctr">
                    <a:lnL>
                      <a:noFill/>
                    </a:lnL>
                    <a:lnR>
                      <a:noFill/>
                    </a:lnR>
                    <a:lnT>
                      <a:noFill/>
                    </a:lnT>
                    <a:lnB>
                      <a:noFill/>
                    </a:lnB>
                  </a:tcPr>
                </a:tc>
                <a:extLst>
                  <a:ext uri="{0D108BD9-81ED-4DB2-BD59-A6C34878D82A}">
                    <a16:rowId xmlns:a16="http://schemas.microsoft.com/office/drawing/2014/main" val="3727618848"/>
                  </a:ext>
                </a:extLst>
              </a:tr>
              <a:tr h="1290273">
                <a:tc>
                  <a:txBody>
                    <a:bodyPr/>
                    <a:lstStyle/>
                    <a:p>
                      <a:r>
                        <a:rPr lang="fr-FR" sz="1400" dirty="0"/>
                        <a:t>Définition</a:t>
                      </a:r>
                    </a:p>
                  </a:txBody>
                  <a:tcPr marL="27081" marR="27081" marT="13541" marB="13541" anchor="ctr">
                    <a:lnL>
                      <a:noFill/>
                    </a:lnL>
                    <a:lnR>
                      <a:noFill/>
                    </a:lnR>
                    <a:lnT>
                      <a:noFill/>
                    </a:lnT>
                    <a:lnB>
                      <a:noFill/>
                    </a:lnB>
                  </a:tcPr>
                </a:tc>
                <a:tc>
                  <a:txBody>
                    <a:bodyPr/>
                    <a:lstStyle/>
                    <a:p>
                      <a:r>
                        <a:rPr lang="fr-FR" sz="1400" dirty="0"/>
                        <a:t>Prélèvement obligatoire perçu par une personne publique, sans contrepartie individualisée pour le payeur</a:t>
                      </a:r>
                    </a:p>
                  </a:txBody>
                  <a:tcPr marL="27081" marR="27081" marT="13541" marB="13541" anchor="ctr">
                    <a:lnL>
                      <a:noFill/>
                    </a:lnL>
                    <a:lnR>
                      <a:noFill/>
                    </a:lnR>
                    <a:lnT>
                      <a:noFill/>
                    </a:lnT>
                    <a:lnB>
                      <a:noFill/>
                    </a:lnB>
                  </a:tcPr>
                </a:tc>
                <a:tc>
                  <a:txBody>
                    <a:bodyPr/>
                    <a:lstStyle/>
                    <a:p>
                      <a:r>
                        <a:rPr lang="fr-FR" sz="1400" dirty="0"/>
                        <a:t>Prélèvement obligatoire affecté à un organisme ou un fonds déterminé (souvent un régime de protection sociale)</a:t>
                      </a:r>
                    </a:p>
                  </a:txBody>
                  <a:tcPr marL="27081" marR="27081" marT="13541" marB="13541" anchor="ctr">
                    <a:lnL>
                      <a:noFill/>
                    </a:lnL>
                    <a:lnR>
                      <a:noFill/>
                    </a:lnR>
                    <a:lnT>
                      <a:noFill/>
                    </a:lnT>
                    <a:lnB>
                      <a:noFill/>
                    </a:lnB>
                  </a:tcPr>
                </a:tc>
                <a:extLst>
                  <a:ext uri="{0D108BD9-81ED-4DB2-BD59-A6C34878D82A}">
                    <a16:rowId xmlns:a16="http://schemas.microsoft.com/office/drawing/2014/main" val="953891439"/>
                  </a:ext>
                </a:extLst>
              </a:tr>
              <a:tr h="882828">
                <a:tc>
                  <a:txBody>
                    <a:bodyPr/>
                    <a:lstStyle/>
                    <a:p>
                      <a:r>
                        <a:rPr lang="fr-FR" sz="1400" dirty="0"/>
                        <a:t>Logique économique</a:t>
                      </a:r>
                    </a:p>
                  </a:txBody>
                  <a:tcPr marL="27081" marR="27081" marT="13541" marB="13541" anchor="ctr">
                    <a:lnL>
                      <a:noFill/>
                    </a:lnL>
                    <a:lnR>
                      <a:noFill/>
                    </a:lnR>
                    <a:lnT>
                      <a:noFill/>
                    </a:lnT>
                    <a:lnB>
                      <a:noFill/>
                    </a:lnB>
                  </a:tcPr>
                </a:tc>
                <a:tc>
                  <a:txBody>
                    <a:bodyPr/>
                    <a:lstStyle/>
                    <a:p>
                      <a:r>
                        <a:rPr lang="fr-FR" sz="1400"/>
                        <a:t>Financement global des charges publiques (budget, politiques publiques)</a:t>
                      </a:r>
                    </a:p>
                  </a:txBody>
                  <a:tcPr marL="27081" marR="27081" marT="13541" marB="13541" anchor="ctr">
                    <a:lnL>
                      <a:noFill/>
                    </a:lnL>
                    <a:lnR>
                      <a:noFill/>
                    </a:lnR>
                    <a:lnT>
                      <a:noFill/>
                    </a:lnT>
                    <a:lnB>
                      <a:noFill/>
                    </a:lnB>
                  </a:tcPr>
                </a:tc>
                <a:tc>
                  <a:txBody>
                    <a:bodyPr/>
                    <a:lstStyle/>
                    <a:p>
                      <a:r>
                        <a:rPr lang="fr-FR" sz="1400" dirty="0"/>
                        <a:t>Financement d’un système précis (retraite, maladie, chômage, fonds dédié)</a:t>
                      </a:r>
                    </a:p>
                  </a:txBody>
                  <a:tcPr marL="27081" marR="27081" marT="13541" marB="13541" anchor="ctr">
                    <a:lnL>
                      <a:noFill/>
                    </a:lnL>
                    <a:lnR>
                      <a:noFill/>
                    </a:lnR>
                    <a:lnT>
                      <a:noFill/>
                    </a:lnT>
                    <a:lnB>
                      <a:noFill/>
                    </a:lnB>
                  </a:tcPr>
                </a:tc>
                <a:extLst>
                  <a:ext uri="{0D108BD9-81ED-4DB2-BD59-A6C34878D82A}">
                    <a16:rowId xmlns:a16="http://schemas.microsoft.com/office/drawing/2014/main" val="2296789083"/>
                  </a:ext>
                </a:extLst>
              </a:tr>
              <a:tr h="679107">
                <a:tc>
                  <a:txBody>
                    <a:bodyPr/>
                    <a:lstStyle/>
                    <a:p>
                      <a:r>
                        <a:rPr lang="fr-FR" sz="1400"/>
                        <a:t>Affectation des recettes</a:t>
                      </a:r>
                    </a:p>
                  </a:txBody>
                  <a:tcPr marL="27081" marR="27081" marT="13541" marB="13541" anchor="ctr">
                    <a:lnL>
                      <a:noFill/>
                    </a:lnL>
                    <a:lnR>
                      <a:noFill/>
                    </a:lnR>
                    <a:lnT>
                      <a:noFill/>
                    </a:lnT>
                    <a:lnB>
                      <a:noFill/>
                    </a:lnB>
                  </a:tcPr>
                </a:tc>
                <a:tc>
                  <a:txBody>
                    <a:bodyPr/>
                    <a:lstStyle/>
                    <a:p>
                      <a:r>
                        <a:rPr lang="fr-FR" sz="1400"/>
                        <a:t>En principe non affectée (recette budgétaire générale)</a:t>
                      </a:r>
                    </a:p>
                  </a:txBody>
                  <a:tcPr marL="27081" marR="27081" marT="13541" marB="13541" anchor="ctr">
                    <a:lnL>
                      <a:noFill/>
                    </a:lnL>
                    <a:lnR>
                      <a:noFill/>
                    </a:lnR>
                    <a:lnT>
                      <a:noFill/>
                    </a:lnT>
                    <a:lnB>
                      <a:noFill/>
                    </a:lnB>
                  </a:tcPr>
                </a:tc>
                <a:tc>
                  <a:txBody>
                    <a:bodyPr/>
                    <a:lstStyle/>
                    <a:p>
                      <a:r>
                        <a:rPr lang="fr-FR" sz="1400" dirty="0"/>
                        <a:t>Affectée à une caisse, un régime, un fonds identifié</a:t>
                      </a:r>
                    </a:p>
                  </a:txBody>
                  <a:tcPr marL="27081" marR="27081" marT="13541" marB="13541" anchor="ctr">
                    <a:lnL>
                      <a:noFill/>
                    </a:lnL>
                    <a:lnR>
                      <a:noFill/>
                    </a:lnR>
                    <a:lnT>
                      <a:noFill/>
                    </a:lnT>
                    <a:lnB>
                      <a:noFill/>
                    </a:lnB>
                  </a:tcPr>
                </a:tc>
                <a:extLst>
                  <a:ext uri="{0D108BD9-81ED-4DB2-BD59-A6C34878D82A}">
                    <a16:rowId xmlns:a16="http://schemas.microsoft.com/office/drawing/2014/main" val="4049473245"/>
                  </a:ext>
                </a:extLst>
              </a:tr>
              <a:tr h="1086549">
                <a:tc>
                  <a:txBody>
                    <a:bodyPr/>
                    <a:lstStyle/>
                    <a:p>
                      <a:r>
                        <a:rPr lang="fr-FR" sz="1400"/>
                        <a:t>Contrepartie</a:t>
                      </a:r>
                    </a:p>
                  </a:txBody>
                  <a:tcPr marL="27081" marR="27081" marT="13541" marB="13541" anchor="ctr">
                    <a:lnL>
                      <a:noFill/>
                    </a:lnL>
                    <a:lnR>
                      <a:noFill/>
                    </a:lnR>
                    <a:lnT>
                      <a:noFill/>
                    </a:lnT>
                    <a:lnB>
                      <a:noFill/>
                    </a:lnB>
                  </a:tcPr>
                </a:tc>
                <a:tc>
                  <a:txBody>
                    <a:bodyPr/>
                    <a:lstStyle/>
                    <a:p>
                      <a:r>
                        <a:rPr lang="fr-FR" sz="1400"/>
                        <a:t>Aucune contrepartie directe, pas de droit individuel à un service précis</a:t>
                      </a:r>
                    </a:p>
                  </a:txBody>
                  <a:tcPr marL="27081" marR="27081" marT="13541" marB="13541" anchor="ctr">
                    <a:lnL>
                      <a:noFill/>
                    </a:lnL>
                    <a:lnR>
                      <a:noFill/>
                    </a:lnR>
                    <a:lnT>
                      <a:noFill/>
                    </a:lnT>
                    <a:lnB>
                      <a:noFill/>
                    </a:lnB>
                  </a:tcPr>
                </a:tc>
                <a:tc>
                  <a:txBody>
                    <a:bodyPr/>
                    <a:lstStyle/>
                    <a:p>
                      <a:r>
                        <a:rPr lang="fr-FR" sz="1400" dirty="0"/>
                        <a:t>Pas un “prix contre service”, mais logique de couverture, droits potentiels selon règles du régime</a:t>
                      </a:r>
                    </a:p>
                  </a:txBody>
                  <a:tcPr marL="27081" marR="27081" marT="13541" marB="13541" anchor="ctr">
                    <a:lnL>
                      <a:noFill/>
                    </a:lnL>
                    <a:lnR>
                      <a:noFill/>
                    </a:lnR>
                    <a:lnT>
                      <a:noFill/>
                    </a:lnT>
                    <a:lnB>
                      <a:noFill/>
                    </a:lnB>
                  </a:tcPr>
                </a:tc>
                <a:extLst>
                  <a:ext uri="{0D108BD9-81ED-4DB2-BD59-A6C34878D82A}">
                    <a16:rowId xmlns:a16="http://schemas.microsoft.com/office/drawing/2014/main" val="2752904387"/>
                  </a:ext>
                </a:extLst>
              </a:tr>
              <a:tr h="1086549">
                <a:tc>
                  <a:txBody>
                    <a:bodyPr/>
                    <a:lstStyle/>
                    <a:p>
                      <a:r>
                        <a:rPr lang="fr-FR" sz="1400"/>
                        <a:t>Lien avec le statut du payeur</a:t>
                      </a:r>
                    </a:p>
                  </a:txBody>
                  <a:tcPr marL="27081" marR="27081" marT="13541" marB="13541" anchor="ctr">
                    <a:lnL>
                      <a:noFill/>
                    </a:lnL>
                    <a:lnR>
                      <a:noFill/>
                    </a:lnR>
                    <a:lnT>
                      <a:noFill/>
                    </a:lnT>
                    <a:lnB>
                      <a:noFill/>
                    </a:lnB>
                  </a:tcPr>
                </a:tc>
                <a:tc>
                  <a:txBody>
                    <a:bodyPr/>
                    <a:lstStyle/>
                    <a:p>
                      <a:r>
                        <a:rPr lang="fr-FR" sz="1400"/>
                        <a:t>Peut viser tout contribuable selon revenus, consommation, patrimoine, activité</a:t>
                      </a:r>
                    </a:p>
                  </a:txBody>
                  <a:tcPr marL="27081" marR="27081" marT="13541" marB="13541" anchor="ctr">
                    <a:lnL>
                      <a:noFill/>
                    </a:lnL>
                    <a:lnR>
                      <a:noFill/>
                    </a:lnR>
                    <a:lnT>
                      <a:noFill/>
                    </a:lnT>
                    <a:lnB>
                      <a:noFill/>
                    </a:lnB>
                  </a:tcPr>
                </a:tc>
                <a:tc>
                  <a:txBody>
                    <a:bodyPr/>
                    <a:lstStyle/>
                    <a:p>
                      <a:r>
                        <a:rPr lang="fr-FR" sz="1400" dirty="0"/>
                        <a:t>Souvent lié au travail, au statut (salarié, employeur, indépendant) ou à un revenu d’activité</a:t>
                      </a:r>
                    </a:p>
                  </a:txBody>
                  <a:tcPr marL="27081" marR="27081" marT="13541" marB="13541" anchor="ctr">
                    <a:lnL>
                      <a:noFill/>
                    </a:lnL>
                    <a:lnR>
                      <a:noFill/>
                    </a:lnR>
                    <a:lnT>
                      <a:noFill/>
                    </a:lnT>
                    <a:lnB>
                      <a:noFill/>
                    </a:lnB>
                  </a:tcPr>
                </a:tc>
                <a:extLst>
                  <a:ext uri="{0D108BD9-81ED-4DB2-BD59-A6C34878D82A}">
                    <a16:rowId xmlns:a16="http://schemas.microsoft.com/office/drawing/2014/main" val="977224946"/>
                  </a:ext>
                </a:extLst>
              </a:tr>
            </a:tbl>
          </a:graphicData>
        </a:graphic>
      </p:graphicFrame>
    </p:spTree>
    <p:extLst>
      <p:ext uri="{BB962C8B-B14F-4D97-AF65-F5344CB8AC3E}">
        <p14:creationId xmlns:p14="http://schemas.microsoft.com/office/powerpoint/2010/main" val="9727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     </a:t>
            </a:r>
            <a:r>
              <a:rPr lang="fr-FR" dirty="0">
                <a:solidFill>
                  <a:srgbClr val="FF0000"/>
                </a:solidFill>
              </a:rPr>
              <a:t>Présentation générale de l’impôt</a:t>
            </a:r>
            <a:endParaRPr dirty="0">
              <a:solidFill>
                <a:srgbClr val="FF0000"/>
              </a:solidFill>
            </a:endParaRPr>
          </a:p>
        </p:txBody>
      </p:sp>
      <p:sp>
        <p:nvSpPr>
          <p:cNvPr id="3" name="Content Placeholder 2"/>
          <p:cNvSpPr>
            <a:spLocks noGrp="1"/>
          </p:cNvSpPr>
          <p:nvPr>
            <p:ph idx="1"/>
          </p:nvPr>
        </p:nvSpPr>
        <p:spPr/>
        <p:txBody>
          <a:bodyPr>
            <a:normAutofit/>
          </a:bodyPr>
          <a:lstStyle/>
          <a:p>
            <a:pPr marL="0" indent="0">
              <a:buNone/>
              <a:defRPr sz="2000"/>
            </a:pPr>
            <a:r>
              <a:rPr sz="4800" dirty="0"/>
              <a:t>I. Importance de </a:t>
            </a:r>
            <a:r>
              <a:rPr lang="fr-FR" sz="4800" dirty="0"/>
              <a:t>l’impôt</a:t>
            </a:r>
            <a:endParaRPr sz="4800" dirty="0"/>
          </a:p>
          <a:p>
            <a:pPr marL="0" indent="0">
              <a:buNone/>
              <a:defRPr sz="2000"/>
            </a:pPr>
            <a:r>
              <a:rPr sz="4800" dirty="0"/>
              <a:t>II. </a:t>
            </a:r>
            <a:r>
              <a:rPr lang="fr-FR" sz="4800" dirty="0"/>
              <a:t>Evolution</a:t>
            </a:r>
            <a:r>
              <a:rPr sz="4800" dirty="0"/>
              <a:t> </a:t>
            </a:r>
            <a:r>
              <a:rPr lang="fr-FR" sz="4800" dirty="0"/>
              <a:t>historique</a:t>
            </a:r>
            <a:r>
              <a:rPr sz="4800" dirty="0"/>
              <a:t> de </a:t>
            </a:r>
            <a:r>
              <a:rPr lang="fr-FR" sz="4800" dirty="0"/>
              <a:t>l’impôt en Tunisie</a:t>
            </a:r>
          </a:p>
          <a:p>
            <a:pPr marL="0" indent="0">
              <a:buNone/>
              <a:defRPr sz="2000"/>
            </a:pPr>
            <a:r>
              <a:rPr lang="fr-FR" sz="4800" dirty="0"/>
              <a:t>III. Fonctions de l’impôt </a:t>
            </a:r>
            <a:endParaRPr sz="4800" dirty="0"/>
          </a:p>
        </p:txBody>
      </p:sp>
      <p:sp>
        <p:nvSpPr>
          <p:cNvPr id="4" name="TextBox 3"/>
          <p:cNvSpPr txBox="1"/>
          <p:nvPr/>
        </p:nvSpPr>
        <p:spPr>
          <a:xfrm>
            <a:off x="548640" y="6446520"/>
            <a:ext cx="11155680" cy="320040"/>
          </a:xfrm>
          <a:prstGeom prst="rect">
            <a:avLst/>
          </a:prstGeom>
          <a:noFill/>
        </p:spPr>
        <p:txBody>
          <a:bodyPr wrap="none">
            <a:spAutoFit/>
          </a:bodyPr>
          <a:lstStyle/>
          <a:p>
            <a:pPr>
              <a:defRPr sz="1000">
                <a:solidFill>
                  <a:srgbClr val="787878"/>
                </a:solidFill>
              </a:defRPr>
            </a:pPr>
            <a:r>
              <a:t>La présentation formalise surtout le point I, l’historique et les fonctions étant annoncés pour la suite du cours.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6611</TotalTime>
  <Words>6343</Words>
  <Application>Microsoft Office PowerPoint</Application>
  <PresentationFormat>Personnalisé</PresentationFormat>
  <Paragraphs>428</Paragraphs>
  <Slides>65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65</vt:i4>
      </vt:variant>
    </vt:vector>
  </HeadingPairs>
  <TitlesOfParts>
    <vt:vector size="73" baseType="lpstr">
      <vt:lpstr>Arial</vt:lpstr>
      <vt:lpstr>Calibri</vt:lpstr>
      <vt:lpstr>Century Gothic</vt:lpstr>
      <vt:lpstr>Google Sans</vt:lpstr>
      <vt:lpstr>Times New Roman</vt:lpstr>
      <vt:lpstr>Wingdings</vt:lpstr>
      <vt:lpstr>Wingdings 3</vt:lpstr>
      <vt:lpstr>Ion</vt:lpstr>
      <vt:lpstr>Justice fiscale pour une croissance inclusive  </vt:lpstr>
      <vt:lpstr>    </vt:lpstr>
      <vt:lpstr>Justice fiscale pour une croissance inclusive</vt:lpstr>
      <vt:lpstr>Qu’est ce que l’impôt ?</vt:lpstr>
      <vt:lpstr>Qu’est ce que l’impôt Impôt et autres cotisations</vt:lpstr>
      <vt:lpstr>      Définition de l’impôt</vt:lpstr>
      <vt:lpstr>Définition de l’impôt</vt:lpstr>
      <vt:lpstr>Synthèse</vt:lpstr>
      <vt:lpstr>     Présentation générale de l’impôt</vt:lpstr>
      <vt:lpstr>Importance de l’impôt (I):  3 niveaux</vt:lpstr>
      <vt:lpstr>1) Finances publiques, la fiscalité comme colonne vertébrale</vt:lpstr>
      <vt:lpstr>Présentation PowerPoint</vt:lpstr>
      <vt:lpstr>Présentation PowerPoint</vt:lpstr>
      <vt:lpstr>Les points clés concernant les recettes fiscales dans le budget 2026 </vt:lpstr>
      <vt:lpstr>2) Citoyens, contributeurs et bénéficiaires</vt:lpstr>
      <vt:lpstr>3) Entreprises, contribuables et collecteurs</vt:lpstr>
      <vt:lpstr>Histoire en Tunisie de l’impôt</vt:lpstr>
      <vt:lpstr>III. Les fonctions de l’impôt</vt:lpstr>
      <vt:lpstr>Fonctions de l’impôt</vt:lpstr>
      <vt:lpstr> Fonction politico-sociale: justice et choix collectifs</vt:lpstr>
      <vt:lpstr> Fiscalité comportementale (santé, société, environnement)</vt:lpstr>
      <vt:lpstr>Synthèse</vt:lpstr>
      <vt:lpstr>Les grands principes fiscaux</vt:lpstr>
      <vt:lpstr>Les grands principes fiscaux</vt:lpstr>
      <vt:lpstr>Les grands principes fiscaux</vt:lpstr>
      <vt:lpstr>Le système fiscal tunisien https://www.finances.gov.tn</vt:lpstr>
      <vt:lpstr>Le système fiscal tunisien</vt:lpstr>
      <vt:lpstr>Le système fiscal tunisien</vt:lpstr>
      <vt:lpstr>Présentation PowerPoint</vt:lpstr>
      <vt:lpstr>Qui collecte les impôts ?</vt:lpstr>
      <vt:lpstr>À quoi servent les impôts ? </vt:lpstr>
      <vt:lpstr>Questions - Réponses</vt:lpstr>
      <vt:lpstr>Présentation PowerPoint</vt:lpstr>
      <vt:lpstr>Fiscalité et entrepreneuriat jeune </vt:lpstr>
      <vt:lpstr>Auto-entrepreneur,  le régime ultra light  </vt:lpstr>
      <vt:lpstr>Régime de l’autoentrepreneur</vt:lpstr>
      <vt:lpstr>Régime de l’autoentrepreneur</vt:lpstr>
      <vt:lpstr>Régime de l’autoentrepreneur</vt:lpstr>
      <vt:lpstr>Régime de l’autoentrepreneur</vt:lpstr>
      <vt:lpstr>SUARL,  société unipersonnelle à responsabilité limitée  (solo, mais “pro”)</vt:lpstr>
      <vt:lpstr>Régime juridique</vt:lpstr>
      <vt:lpstr>La SARL/SA</vt:lpstr>
      <vt:lpstr>Présentation PowerPoint</vt:lpstr>
      <vt:lpstr>Quel forme juridique choisir ?</vt:lpstr>
      <vt:lpstr>Les impositions pour les entrepreneurs (1)</vt:lpstr>
      <vt:lpstr>Les impositions pour les entrepreneurs (2)</vt:lpstr>
      <vt:lpstr>Les impositions pour les entrepreneurs (3)</vt:lpstr>
      <vt:lpstr>Obstacles fiscaux à l'entrepreneuriat jeune (1) </vt:lpstr>
      <vt:lpstr>Obstacles fiscaux à l'entrepreneuriat jeune (2)</vt:lpstr>
      <vt:lpstr>Obstacles fiscaux à l'entrepreneuriat jeune (3)</vt:lpstr>
      <vt:lpstr>Obstacles fiscaux à l'entrepreneuriat jeune (4)</vt:lpstr>
      <vt:lpstr>Obstacles fiscaux à l'entrepreneuriat jeune (5)</vt:lpstr>
      <vt:lpstr>Obstacles fiscaux à l'entrepreneuriat jeune (6)</vt:lpstr>
      <vt:lpstr>Synthèse</vt:lpstr>
      <vt:lpstr>Opportunités et avantages fiscaux disponibles (1) </vt:lpstr>
      <vt:lpstr>Opportunités et avantages fiscaux disponibles (2)</vt:lpstr>
      <vt:lpstr>Opportunités et avantages fiscaux disponibles (3)</vt:lpstr>
      <vt:lpstr>Opportunités et avantages fiscaux disponibles (4)</vt:lpstr>
      <vt:lpstr>Synthèse</vt:lpstr>
      <vt:lpstr>Cas pratique</vt:lpstr>
      <vt:lpstr>Structure juridique</vt:lpstr>
      <vt:lpstr>Régime fiscal</vt:lpstr>
      <vt:lpstr>Régime fiscal</vt:lpstr>
      <vt:lpstr>Les obstacles fiscaux</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fiscal </dc:title>
  <dc:subject/>
  <dc:creator>Lenovo</dc:creator>
  <cp:keywords/>
  <dc:description>generated using python-pptx</dc:description>
  <cp:lastModifiedBy>imen benrejeb</cp:lastModifiedBy>
  <cp:revision>12</cp:revision>
  <dcterms:created xsi:type="dcterms:W3CDTF">2013-01-27T09:14:16Z</dcterms:created>
  <dcterms:modified xsi:type="dcterms:W3CDTF">2026-02-26T15:16:35Z</dcterms:modified>
  <cp:category/>
</cp:coreProperties>
</file>